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sldIdLst>
    <p:sldId id="271" r:id="rId8"/>
    <p:sldId id="259" r:id="rId9"/>
    <p:sldId id="258" r:id="rId10"/>
    <p:sldId id="257" r:id="rId11"/>
    <p:sldId id="260" r:id="rId12"/>
    <p:sldId id="261" r:id="rId13"/>
    <p:sldId id="262" r:id="rId14"/>
    <p:sldId id="263" r:id="rId15"/>
    <p:sldId id="264" r:id="rId16"/>
    <p:sldId id="272" r:id="rId17"/>
    <p:sldId id="273" r:id="rId18"/>
    <p:sldId id="274" r:id="rId19"/>
    <p:sldId id="268"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67C794-0F0E-4FBE-A56E-0F9083364377}"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424953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7C794-0F0E-4FBE-A56E-0F9083364377}"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341231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7C794-0F0E-4FBE-A56E-0F9083364377}"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374771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7C794-0F0E-4FBE-A56E-0F9083364377}"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321337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7C794-0F0E-4FBE-A56E-0F9083364377}"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31921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7C794-0F0E-4FBE-A56E-0F9083364377}"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208924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7C794-0F0E-4FBE-A56E-0F9083364377}" type="datetimeFigureOut">
              <a:rPr lang="en-US" smtClean="0"/>
              <a:t>8/27/2016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12670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7C794-0F0E-4FBE-A56E-0F9083364377}" type="datetimeFigureOut">
              <a:rPr lang="en-US" smtClean="0"/>
              <a:t>8/27/2016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133237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7C794-0F0E-4FBE-A56E-0F9083364377}" type="datetimeFigureOut">
              <a:rPr lang="en-US" smtClean="0"/>
              <a:t>8/27/2016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171572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7C794-0F0E-4FBE-A56E-0F9083364377}"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30032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7C794-0F0E-4FBE-A56E-0F9083364377}"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23A4-4A4C-451B-928B-832E74A4B909}" type="slidenum">
              <a:rPr lang="en-US" smtClean="0"/>
              <a:t>‹#›</a:t>
            </a:fld>
            <a:endParaRPr lang="en-US"/>
          </a:p>
        </p:txBody>
      </p:sp>
    </p:spTree>
    <p:extLst>
      <p:ext uri="{BB962C8B-B14F-4D97-AF65-F5344CB8AC3E}">
        <p14:creationId xmlns:p14="http://schemas.microsoft.com/office/powerpoint/2010/main" val="30520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7C794-0F0E-4FBE-A56E-0F9083364377}" type="datetimeFigureOut">
              <a:rPr lang="en-US" smtClean="0"/>
              <a:t>8/27/2016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523A4-4A4C-451B-928B-832E74A4B909}" type="slidenum">
              <a:rPr lang="en-US" smtClean="0"/>
              <a:t>‹#›</a:t>
            </a:fld>
            <a:endParaRPr lang="en-US"/>
          </a:p>
        </p:txBody>
      </p:sp>
    </p:spTree>
    <p:extLst>
      <p:ext uri="{BB962C8B-B14F-4D97-AF65-F5344CB8AC3E}">
        <p14:creationId xmlns:p14="http://schemas.microsoft.com/office/powerpoint/2010/main" val="400063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92817"/>
            <a:ext cx="9144000" cy="6541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6581000"/>
            <a:ext cx="3657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 Bird Fall Fires 2002</a:t>
            </a:r>
            <a:endPar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0" y="1295400"/>
            <a:ext cx="9144000" cy="1470025"/>
          </a:xfrm>
        </p:spPr>
        <p:txBody>
          <a:bodyPr/>
          <a:lstStyle/>
          <a:p>
            <a:r>
              <a:rPr lang="en-US" b="1" dirty="0" smtClean="0">
                <a:latin typeface="Arial" panose="020B0604020202020204" pitchFamily="34" charset="0"/>
                <a:cs typeface="Arial" panose="020B0604020202020204" pitchFamily="34" charset="0"/>
              </a:rPr>
              <a:t>New NWS Online Spot Program</a:t>
            </a:r>
            <a:endParaRPr lang="en-US" b="1"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838200" y="2514600"/>
            <a:ext cx="7620000" cy="1752600"/>
          </a:xfrm>
        </p:spPr>
        <p:txBody>
          <a:bodyPr>
            <a:normAutofit fontScale="70000" lnSpcReduction="20000"/>
          </a:bodyPr>
          <a:lstStyle/>
          <a:p>
            <a:r>
              <a:rPr lang="en-US" b="1" dirty="0" smtClean="0">
                <a:solidFill>
                  <a:schemeClr val="tx1"/>
                </a:solidFill>
                <a:latin typeface="Arial" panose="020B0604020202020204" pitchFamily="34" charset="0"/>
                <a:cs typeface="Arial" panose="020B0604020202020204" pitchFamily="34" charset="0"/>
              </a:rPr>
              <a:t>Part II – Monitor Spot Forecasts</a:t>
            </a:r>
          </a:p>
          <a:p>
            <a:endParaRPr lang="en-US" b="1" dirty="0" smtClean="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Created by Eric </a:t>
            </a:r>
            <a:r>
              <a:rPr lang="en-US" b="1" dirty="0" err="1">
                <a:solidFill>
                  <a:schemeClr val="tx1"/>
                </a:solidFill>
                <a:latin typeface="Arial" panose="020B0604020202020204" pitchFamily="34" charset="0"/>
                <a:cs typeface="Arial" panose="020B0604020202020204" pitchFamily="34" charset="0"/>
              </a:rPr>
              <a:t>Evenson</a:t>
            </a:r>
            <a:r>
              <a:rPr lang="en-US" b="1" dirty="0">
                <a:solidFill>
                  <a:schemeClr val="tx1"/>
                </a:solidFill>
                <a:latin typeface="Arial" panose="020B0604020202020204" pitchFamily="34" charset="0"/>
                <a:cs typeface="Arial" panose="020B0604020202020204" pitchFamily="34" charset="0"/>
              </a:rPr>
              <a:t> WFO Burlington, VT</a:t>
            </a:r>
          </a:p>
          <a:p>
            <a:r>
              <a:rPr lang="en-US" b="1" dirty="0">
                <a:solidFill>
                  <a:schemeClr val="tx1"/>
                </a:solidFill>
                <a:latin typeface="Arial" panose="020B0604020202020204" pitchFamily="34" charset="0"/>
                <a:cs typeface="Arial" panose="020B0604020202020204" pitchFamily="34" charset="0"/>
              </a:rPr>
              <a:t>Adopted for WFO Jackson, KY CWA by Jon Pelton</a:t>
            </a:r>
          </a:p>
          <a:p>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0143" y="5867400"/>
            <a:ext cx="8583711"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C00000"/>
                </a:solidFill>
                <a:latin typeface="Arial" panose="020B0604020202020204" pitchFamily="34" charset="0"/>
                <a:cs typeface="Arial" panose="020B0604020202020204" pitchFamily="34" charset="0"/>
              </a:rPr>
              <a:t>4</a:t>
            </a:r>
            <a:r>
              <a:rPr lang="en-US" i="1" dirty="0" smtClean="0">
                <a:solidFill>
                  <a:srgbClr val="C00000"/>
                </a:solidFill>
                <a:latin typeface="Arial" panose="020B0604020202020204" pitchFamily="34" charset="0"/>
                <a:cs typeface="Arial" panose="020B0604020202020204" pitchFamily="34" charset="0"/>
              </a:rPr>
              <a:t> – Permalink: notice the new link created in your web browser above the NWS Spot Forecast Monitor page. You can copy this link and e-mail to anyone that may need to see the spot request.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439" y="685800"/>
            <a:ext cx="7499118"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5486400" y="752475"/>
            <a:ext cx="2133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83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6393" y="685800"/>
            <a:ext cx="6571214" cy="50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499" y="5867400"/>
            <a:ext cx="8001001"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rgbClr val="C00000"/>
                </a:solidFill>
                <a:latin typeface="Arial" panose="020B0604020202020204" pitchFamily="34" charset="0"/>
                <a:cs typeface="Arial" panose="020B0604020202020204" pitchFamily="34" charset="0"/>
              </a:rPr>
              <a:t>5 – Active Spot Forecasts: spot forecasts can be found in the table under the map. You will see the name, type/start time, the status of the spot, the office (WFO) responsible for the spot, and </a:t>
            </a:r>
            <a:r>
              <a:rPr lang="en-US" i="1" smtClean="0">
                <a:solidFill>
                  <a:srgbClr val="C00000"/>
                </a:solidFill>
                <a:latin typeface="Arial" panose="020B0604020202020204" pitchFamily="34" charset="0"/>
                <a:cs typeface="Arial" panose="020B0604020202020204" pitchFamily="34" charset="0"/>
              </a:rPr>
              <a:t>any actions.</a:t>
            </a:r>
            <a:endParaRPr lang="en-US" i="1" dirty="0" smtClean="0">
              <a:solidFill>
                <a:srgbClr val="C00000"/>
              </a:solidFill>
              <a:latin typeface="Arial" panose="020B0604020202020204" pitchFamily="34" charset="0"/>
              <a:cs typeface="Arial" panose="020B0604020202020204" pitchFamily="34" charset="0"/>
            </a:endParaRPr>
          </a:p>
        </p:txBody>
      </p:sp>
      <p:sp>
        <p:nvSpPr>
          <p:cNvPr id="7" name="Oval 6"/>
          <p:cNvSpPr/>
          <p:nvPr/>
        </p:nvSpPr>
        <p:spPr>
          <a:xfrm>
            <a:off x="953017" y="4810125"/>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2499" y="4795421"/>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5</a:t>
            </a:r>
            <a:endParaRPr lang="en-US" sz="1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4186" y="5867400"/>
            <a:ext cx="8450495"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rgbClr val="C00000"/>
                </a:solidFill>
                <a:latin typeface="Arial" panose="020B0604020202020204" pitchFamily="34" charset="0"/>
                <a:cs typeface="Arial" panose="020B0604020202020204" pitchFamily="34" charset="0"/>
              </a:rPr>
              <a:t>5 – Active Spot Forecasts: having selected the name of your spot, you will be taken to the spot forecast itself, which will show you the information you entered and the forecast the National Weather Service provided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309" y="609600"/>
            <a:ext cx="4683367" cy="511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400" y="609600"/>
            <a:ext cx="3429000" cy="511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5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1154" y="3429000"/>
            <a:ext cx="8882743" cy="3200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rgbClr val="C00000"/>
                </a:solidFill>
                <a:latin typeface="Arial" panose="020B0604020202020204" pitchFamily="34" charset="0"/>
                <a:cs typeface="Arial" panose="020B0604020202020204" pitchFamily="34" charset="0"/>
              </a:rPr>
              <a:t>5 – Active Spot Forecasts: at the bottom of the forecast you will find a number of elements that may be of value to you.</a:t>
            </a:r>
          </a:p>
          <a:p>
            <a:endParaRPr lang="en-US" i="1" dirty="0">
              <a:solidFill>
                <a:srgbClr val="C00000"/>
              </a:solidFill>
              <a:latin typeface="Arial" panose="020B0604020202020204" pitchFamily="34" charset="0"/>
              <a:cs typeface="Arial" panose="020B0604020202020204" pitchFamily="34" charset="0"/>
            </a:endParaRPr>
          </a:p>
          <a:p>
            <a:pPr marL="342900" indent="-342900">
              <a:buAutoNum type="alphaLcParenR"/>
            </a:pPr>
            <a:r>
              <a:rPr lang="en-US" sz="1600" i="1" dirty="0" smtClean="0">
                <a:solidFill>
                  <a:srgbClr val="C00000"/>
                </a:solidFill>
                <a:latin typeface="Arial" panose="020B0604020202020204" pitchFamily="34" charset="0"/>
                <a:cs typeface="Arial" panose="020B0604020202020204" pitchFamily="34" charset="0"/>
              </a:rPr>
              <a:t>Feedback section: we welcome feedback (good or constructive) related to the forecast and/or how the operations fared.</a:t>
            </a:r>
          </a:p>
          <a:p>
            <a:pPr marL="342900" indent="-342900">
              <a:buAutoNum type="alphaLcParenR"/>
            </a:pPr>
            <a:r>
              <a:rPr lang="en-US" sz="1600" i="1" dirty="0" smtClean="0">
                <a:solidFill>
                  <a:srgbClr val="C00000"/>
                </a:solidFill>
                <a:latin typeface="Arial" panose="020B0604020202020204" pitchFamily="34" charset="0"/>
                <a:cs typeface="Arial" panose="020B0604020202020204" pitchFamily="34" charset="0"/>
              </a:rPr>
              <a:t>Printer Friendly Version of Forecast: self explanatory.</a:t>
            </a:r>
          </a:p>
          <a:p>
            <a:pPr marL="342900" indent="-342900">
              <a:buAutoNum type="alphaLcParenR"/>
            </a:pPr>
            <a:r>
              <a:rPr lang="en-US" sz="1600" i="1" dirty="0" smtClean="0">
                <a:solidFill>
                  <a:srgbClr val="C00000"/>
                </a:solidFill>
                <a:latin typeface="Arial" panose="020B0604020202020204" pitchFamily="34" charset="0"/>
                <a:cs typeface="Arial" panose="020B0604020202020204" pitchFamily="34" charset="0"/>
              </a:rPr>
              <a:t>Back to Forecast Monitor: a link back to the NWS Spot Forecast Monitor page.</a:t>
            </a:r>
          </a:p>
          <a:p>
            <a:pPr marL="342900" indent="-342900">
              <a:buAutoNum type="alphaLcParenR"/>
            </a:pPr>
            <a:r>
              <a:rPr lang="en-US" sz="1600" i="1" dirty="0" smtClean="0">
                <a:solidFill>
                  <a:srgbClr val="C00000"/>
                </a:solidFill>
                <a:latin typeface="Arial" panose="020B0604020202020204" pitchFamily="34" charset="0"/>
                <a:cs typeface="Arial" panose="020B0604020202020204" pitchFamily="34" charset="0"/>
              </a:rPr>
              <a:t>Copy Info to Spot Request for a New Incident: takes you to the spot request page to select a location, but has the spot request contact information you entered from the last spot.</a:t>
            </a:r>
          </a:p>
          <a:p>
            <a:pPr marL="342900" indent="-342900">
              <a:buAutoNum type="alphaLcParenR"/>
            </a:pPr>
            <a:r>
              <a:rPr lang="en-US" sz="1600" i="1" dirty="0" smtClean="0">
                <a:solidFill>
                  <a:srgbClr val="C00000"/>
                </a:solidFill>
                <a:latin typeface="Arial" panose="020B0604020202020204" pitchFamily="34" charset="0"/>
                <a:cs typeface="Arial" panose="020B0604020202020204" pitchFamily="34" charset="0"/>
              </a:rPr>
              <a:t>Copy Info to New Spot Request for this Incident: keeps the location and contact information you entered for this spot to expedite the process of submitting a new spot quicker.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4" y="685800"/>
            <a:ext cx="888274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10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1154" y="3429000"/>
            <a:ext cx="8882743" cy="3200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rgbClr val="C00000"/>
                </a:solidFill>
                <a:latin typeface="Arial" panose="020B0604020202020204" pitchFamily="34" charset="0"/>
                <a:cs typeface="Arial" panose="020B0604020202020204" pitchFamily="34" charset="0"/>
              </a:rPr>
              <a:t>5 – Active Spot Forecasts: at the bottom of the forecast you will find a number of elements that may be of value to you.</a:t>
            </a:r>
          </a:p>
          <a:p>
            <a:endParaRPr lang="en-US" sz="1600" i="1" dirty="0" smtClean="0">
              <a:solidFill>
                <a:srgbClr val="C00000"/>
              </a:solidFill>
              <a:latin typeface="Arial" panose="020B0604020202020204" pitchFamily="34" charset="0"/>
              <a:cs typeface="Arial" panose="020B0604020202020204" pitchFamily="34" charset="0"/>
            </a:endParaRPr>
          </a:p>
          <a:p>
            <a:r>
              <a:rPr lang="en-US" sz="1600" i="1" dirty="0" smtClean="0">
                <a:solidFill>
                  <a:srgbClr val="C00000"/>
                </a:solidFill>
                <a:latin typeface="Arial" panose="020B0604020202020204" pitchFamily="34" charset="0"/>
                <a:cs typeface="Arial" panose="020B0604020202020204" pitchFamily="34" charset="0"/>
              </a:rPr>
              <a:t>f) Request </a:t>
            </a:r>
            <a:r>
              <a:rPr lang="en-US" sz="1600" i="1" dirty="0">
                <a:solidFill>
                  <a:srgbClr val="C00000"/>
                </a:solidFill>
                <a:latin typeface="Arial" panose="020B0604020202020204" pitchFamily="34" charset="0"/>
                <a:cs typeface="Arial" panose="020B0604020202020204" pitchFamily="34" charset="0"/>
              </a:rPr>
              <a:t>Immediate Forecast Update: if the forecast is not representative and you need an update, click this link. You will be taken to a page that gives you a chance to submit a weather observation if you have one. If not simply click the “Request Update” button to submit the request for a new spot forecast.</a:t>
            </a:r>
          </a:p>
          <a:p>
            <a:r>
              <a:rPr lang="en-US" sz="1600" i="1" dirty="0" smtClean="0">
                <a:solidFill>
                  <a:srgbClr val="C00000"/>
                </a:solidFill>
                <a:latin typeface="Arial" panose="020B0604020202020204" pitchFamily="34" charset="0"/>
                <a:cs typeface="Arial" panose="020B0604020202020204" pitchFamily="34" charset="0"/>
              </a:rPr>
              <a:t/>
            </a:r>
            <a:br>
              <a:rPr lang="en-US" sz="1600" i="1" dirty="0" smtClean="0">
                <a:solidFill>
                  <a:srgbClr val="C00000"/>
                </a:solidFill>
                <a:latin typeface="Arial" panose="020B0604020202020204" pitchFamily="34" charset="0"/>
                <a:cs typeface="Arial" panose="020B0604020202020204" pitchFamily="34" charset="0"/>
              </a:rPr>
            </a:br>
            <a:r>
              <a:rPr lang="en-US" sz="1600" i="1" dirty="0" smtClean="0">
                <a:solidFill>
                  <a:srgbClr val="C00000"/>
                </a:solidFill>
                <a:latin typeface="Arial" panose="020B0604020202020204" pitchFamily="34" charset="0"/>
                <a:cs typeface="Arial" panose="020B0604020202020204" pitchFamily="34" charset="0"/>
              </a:rPr>
              <a:t>g) Delete Request: use this link to delete the spot forecast request altogether.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4" y="685800"/>
            <a:ext cx="888274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79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85762"/>
            <a:ext cx="9144000" cy="5032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5418239"/>
            <a:ext cx="9144000" cy="1515960"/>
          </a:xfrm>
          <a:prstGeom prst="rect">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Reminder – please contact the National Weather Service with any questions related to the new online spot program. We will be more than happy to answer them.</a:t>
            </a:r>
          </a:p>
        </p:txBody>
      </p:sp>
      <p:sp>
        <p:nvSpPr>
          <p:cNvPr id="2" name="TextBox 1"/>
          <p:cNvSpPr txBox="1"/>
          <p:nvPr/>
        </p:nvSpPr>
        <p:spPr>
          <a:xfrm>
            <a:off x="5486400" y="6575140"/>
            <a:ext cx="3657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Redbird Fall Fires 2001</a:t>
            </a:r>
            <a:endPar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73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3" y="685800"/>
            <a:ext cx="4888741" cy="617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81600" y="685801"/>
            <a:ext cx="3810000" cy="6096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dirty="0" smtClean="0">
                <a:solidFill>
                  <a:schemeClr val="tx1"/>
                </a:solidFill>
                <a:latin typeface="Arial" panose="020B0604020202020204" pitchFamily="34" charset="0"/>
                <a:cs typeface="Arial" panose="020B0604020202020204" pitchFamily="34" charset="0"/>
              </a:rPr>
              <a:t>www.weather.gov/spot</a:t>
            </a:r>
          </a:p>
          <a:p>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Two Options On This Page</a:t>
            </a:r>
          </a:p>
          <a:p>
            <a:pPr marL="742950" lvl="1"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Submit Spot Request</a:t>
            </a:r>
          </a:p>
          <a:p>
            <a:pPr marL="742950" lvl="1"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Monitor Spot Forecasts</a:t>
            </a:r>
          </a:p>
          <a:p>
            <a:pPr marL="742950" lvl="1" indent="-28575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This tutorial will focus on monitoring spot forecasts. When using the new online spot request page in real time, select the Monitor Spot Forecasts button to continue.</a:t>
            </a:r>
            <a:endParaRPr lang="en-US" sz="20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276600" y="6172200"/>
            <a:ext cx="1143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35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413" y="838201"/>
            <a:ext cx="5972383"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24600" y="838200"/>
            <a:ext cx="2743200" cy="5867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1700" dirty="0" smtClean="0">
                <a:solidFill>
                  <a:schemeClr val="tx1"/>
                </a:solidFill>
                <a:latin typeface="Arial" panose="020B0604020202020204" pitchFamily="34" charset="0"/>
                <a:cs typeface="Arial" panose="020B0604020202020204" pitchFamily="34" charset="0"/>
              </a:rPr>
              <a:t>This is the main NWS Spot Forecast Monitor page.</a:t>
            </a:r>
          </a:p>
          <a:p>
            <a:pPr marL="285750" indent="-285750">
              <a:buFont typeface="Wingdings" panose="05000000000000000000" pitchFamily="2" charset="2"/>
              <a:buChar char="§"/>
            </a:pPr>
            <a:endParaRPr lang="en-US" sz="17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700" dirty="0" smtClean="0">
                <a:solidFill>
                  <a:schemeClr val="tx1"/>
                </a:solidFill>
                <a:latin typeface="Arial" panose="020B0604020202020204" pitchFamily="34" charset="0"/>
                <a:cs typeface="Arial" panose="020B0604020202020204" pitchFamily="34" charset="0"/>
              </a:rPr>
              <a:t>The display is national in scope and you can see both pending and completed forecasts for the entire country.</a:t>
            </a:r>
          </a:p>
          <a:p>
            <a:pPr marL="285750" indent="-285750">
              <a:buFont typeface="Wingdings" panose="05000000000000000000" pitchFamily="2" charset="2"/>
              <a:buChar char="§"/>
            </a:pPr>
            <a:endParaRPr lang="en-US" sz="17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700" dirty="0" smtClean="0">
                <a:solidFill>
                  <a:schemeClr val="tx1"/>
                </a:solidFill>
                <a:latin typeface="Arial" panose="020B0604020202020204" pitchFamily="34" charset="0"/>
                <a:cs typeface="Arial" panose="020B0604020202020204" pitchFamily="34" charset="0"/>
              </a:rPr>
              <a:t>To view a spot forecast you need to click on the name of the spot forecast under the Name column (below the map).</a:t>
            </a:r>
          </a:p>
          <a:p>
            <a:pPr marL="285750" indent="-285750">
              <a:buFont typeface="Wingdings" panose="05000000000000000000" pitchFamily="2" charset="2"/>
              <a:buChar char="§"/>
            </a:pPr>
            <a:endParaRPr lang="en-US" sz="17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700" dirty="0" smtClean="0">
                <a:solidFill>
                  <a:schemeClr val="tx1"/>
                </a:solidFill>
                <a:latin typeface="Arial" panose="020B0604020202020204" pitchFamily="34" charset="0"/>
                <a:cs typeface="Arial" panose="020B0604020202020204" pitchFamily="34" charset="0"/>
              </a:rPr>
              <a:t>Remember you can zoom in/out on the </a:t>
            </a:r>
            <a:br>
              <a:rPr lang="en-US" sz="1700" dirty="0" smtClean="0">
                <a:solidFill>
                  <a:schemeClr val="tx1"/>
                </a:solidFill>
                <a:latin typeface="Arial" panose="020B0604020202020204" pitchFamily="34" charset="0"/>
                <a:cs typeface="Arial" panose="020B0604020202020204" pitchFamily="34" charset="0"/>
              </a:rPr>
            </a:br>
            <a:r>
              <a:rPr lang="en-US" sz="1700" dirty="0" smtClean="0">
                <a:solidFill>
                  <a:schemeClr val="tx1"/>
                </a:solidFill>
                <a:latin typeface="Arial" panose="020B0604020202020204" pitchFamily="34" charset="0"/>
                <a:cs typeface="Arial" panose="020B0604020202020204" pitchFamily="34" charset="0"/>
              </a:rPr>
              <a:t>map to focus in on a particular area.</a:t>
            </a:r>
          </a:p>
        </p:txBody>
      </p:sp>
      <p:sp>
        <p:nvSpPr>
          <p:cNvPr id="7" name="Rectangle 6"/>
          <p:cNvSpPr/>
          <p:nvPr/>
        </p:nvSpPr>
        <p:spPr>
          <a:xfrm>
            <a:off x="609599" y="5410200"/>
            <a:ext cx="5105401" cy="13716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50" i="1" dirty="0" smtClean="0">
                <a:solidFill>
                  <a:srgbClr val="C00000"/>
                </a:solidFill>
                <a:latin typeface="Arial" panose="020B0604020202020204" pitchFamily="34" charset="0"/>
                <a:cs typeface="Arial" panose="020B0604020202020204" pitchFamily="34" charset="0"/>
              </a:rPr>
              <a:t>NOTE – its probably best to zoom in on your area of interest to better see your spot request as the list of spots will only show what is displayed on the map. The next slide is an example of zooming in on a particular area to better view your request.</a:t>
            </a:r>
          </a:p>
        </p:txBody>
      </p:sp>
    </p:spTree>
    <p:extLst>
      <p:ext uri="{BB962C8B-B14F-4D97-AF65-F5344CB8AC3E}">
        <p14:creationId xmlns:p14="http://schemas.microsoft.com/office/powerpoint/2010/main" val="371258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9792" y="690821"/>
            <a:ext cx="6916907" cy="532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6096000"/>
            <a:ext cx="8991600" cy="6858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50" i="1" dirty="0" smtClean="0">
                <a:solidFill>
                  <a:srgbClr val="C00000"/>
                </a:solidFill>
                <a:latin typeface="Arial" panose="020B0604020202020204" pitchFamily="34" charset="0"/>
                <a:cs typeface="Arial" panose="020B0604020202020204" pitchFamily="34" charset="0"/>
              </a:rPr>
              <a:t>Here is the map zoomed in on the area of interest. This makes finding a spot forecast easier. Now let’s take a look at the components that make up the NWS Spot Forecast Monitor page.</a:t>
            </a:r>
          </a:p>
        </p:txBody>
      </p:sp>
    </p:spTree>
    <p:extLst>
      <p:ext uri="{BB962C8B-B14F-4D97-AF65-F5344CB8AC3E}">
        <p14:creationId xmlns:p14="http://schemas.microsoft.com/office/powerpoint/2010/main" val="269376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6393" y="685800"/>
            <a:ext cx="6571214" cy="50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438400" y="61460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501" y="5943600"/>
            <a:ext cx="8001000" cy="8382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rgbClr val="C00000"/>
                </a:solidFill>
                <a:latin typeface="Arial" panose="020B0604020202020204" pitchFamily="34" charset="0"/>
                <a:cs typeface="Arial" panose="020B0604020202020204" pitchFamily="34" charset="0"/>
              </a:rPr>
              <a:t>1 – Submit New Spot Request (two options): you can use either the Submit New Spot Request link (upper right) or the yellow Request Page button (upper left) to start the process of requesting a new spot forecast.</a:t>
            </a:r>
          </a:p>
        </p:txBody>
      </p:sp>
      <p:sp>
        <p:nvSpPr>
          <p:cNvPr id="2" name="Oval 1"/>
          <p:cNvSpPr/>
          <p:nvPr/>
        </p:nvSpPr>
        <p:spPr>
          <a:xfrm>
            <a:off x="7629525" y="114434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9525" y="1113592"/>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1</a:t>
            </a:r>
            <a:endParaRPr lang="en-US" sz="1600"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2438400" y="580850"/>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1</a:t>
            </a:r>
            <a:endParaRPr lang="en-US" sz="1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0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6393" y="685800"/>
            <a:ext cx="6571214" cy="50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501" y="5867400"/>
            <a:ext cx="8001000"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C00000"/>
                </a:solidFill>
                <a:latin typeface="Arial" panose="020B0604020202020204" pitchFamily="34" charset="0"/>
                <a:cs typeface="Arial" panose="020B0604020202020204" pitchFamily="34" charset="0"/>
              </a:rPr>
              <a:t>2</a:t>
            </a:r>
            <a:r>
              <a:rPr lang="en-US" i="1" dirty="0" smtClean="0">
                <a:solidFill>
                  <a:srgbClr val="C00000"/>
                </a:solidFill>
                <a:latin typeface="Arial" panose="020B0604020202020204" pitchFamily="34" charset="0"/>
                <a:cs typeface="Arial" panose="020B0604020202020204" pitchFamily="34" charset="0"/>
              </a:rPr>
              <a:t> – Calendar: click the Calendar link and you will be taken to a page which allows you to view active or archived spot requests from the current month </a:t>
            </a:r>
            <a:br>
              <a:rPr lang="en-US" i="1" dirty="0" smtClean="0">
                <a:solidFill>
                  <a:srgbClr val="C00000"/>
                </a:solidFill>
                <a:latin typeface="Arial" panose="020B0604020202020204" pitchFamily="34" charset="0"/>
                <a:cs typeface="Arial" panose="020B0604020202020204" pitchFamily="34" charset="0"/>
              </a:rPr>
            </a:br>
            <a:r>
              <a:rPr lang="en-US" i="1" dirty="0" smtClean="0">
                <a:solidFill>
                  <a:srgbClr val="C00000"/>
                </a:solidFill>
                <a:latin typeface="Arial" panose="020B0604020202020204" pitchFamily="34" charset="0"/>
                <a:cs typeface="Arial" panose="020B0604020202020204" pitchFamily="34" charset="0"/>
              </a:rPr>
              <a:t>or previous months and years.</a:t>
            </a:r>
          </a:p>
        </p:txBody>
      </p:sp>
      <p:sp>
        <p:nvSpPr>
          <p:cNvPr id="7" name="Oval 6"/>
          <p:cNvSpPr/>
          <p:nvPr/>
        </p:nvSpPr>
        <p:spPr>
          <a:xfrm>
            <a:off x="7315200" y="1405354"/>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15200" y="1381125"/>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2</a:t>
            </a:r>
            <a:endParaRPr lang="en-US" sz="1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0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80546" y="5867400"/>
            <a:ext cx="6182908"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i="1" dirty="0">
                <a:solidFill>
                  <a:srgbClr val="C00000"/>
                </a:solidFill>
                <a:latin typeface="Arial" panose="020B0604020202020204" pitchFamily="34" charset="0"/>
                <a:cs typeface="Arial" panose="020B0604020202020204" pitchFamily="34" charset="0"/>
              </a:rPr>
              <a:t>2</a:t>
            </a:r>
            <a:r>
              <a:rPr lang="en-US" sz="1700" i="1" dirty="0" smtClean="0">
                <a:solidFill>
                  <a:srgbClr val="C00000"/>
                </a:solidFill>
                <a:latin typeface="Arial" panose="020B0604020202020204" pitchFamily="34" charset="0"/>
                <a:cs typeface="Arial" panose="020B0604020202020204" pitchFamily="34" charset="0"/>
              </a:rPr>
              <a:t> – Calendar: sample page showing options to select active </a:t>
            </a:r>
            <a:br>
              <a:rPr lang="en-US" sz="1700" i="1" dirty="0" smtClean="0">
                <a:solidFill>
                  <a:srgbClr val="C00000"/>
                </a:solidFill>
                <a:latin typeface="Arial" panose="020B0604020202020204" pitchFamily="34" charset="0"/>
                <a:cs typeface="Arial" panose="020B0604020202020204" pitchFamily="34" charset="0"/>
              </a:rPr>
            </a:br>
            <a:r>
              <a:rPr lang="en-US" sz="1700" i="1" dirty="0" smtClean="0">
                <a:solidFill>
                  <a:srgbClr val="C00000"/>
                </a:solidFill>
                <a:latin typeface="Arial" panose="020B0604020202020204" pitchFamily="34" charset="0"/>
                <a:cs typeface="Arial" panose="020B0604020202020204" pitchFamily="34" charset="0"/>
              </a:rPr>
              <a:t>or archived requests (A), changing months/years (B), and selecting a spot using the current month’s calendar (C).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7122" y="700596"/>
            <a:ext cx="5709755" cy="498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010275" y="2368719"/>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96125" y="2619375"/>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29100" y="50673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9800" y="2334965"/>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A</a:t>
            </a:r>
            <a:endParaRPr lang="en-US" sz="1600"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7101479" y="2595609"/>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B</a:t>
            </a:r>
            <a:endParaRPr lang="en-US" sz="1600"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a:xfrm>
            <a:off x="4224929" y="5050423"/>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C</a:t>
            </a:r>
            <a:endParaRPr lang="en-US" sz="1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71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6393" y="685800"/>
            <a:ext cx="6571214" cy="50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501" y="5867400"/>
            <a:ext cx="8001000"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rgbClr val="C00000"/>
                </a:solidFill>
                <a:latin typeface="Arial" panose="020B0604020202020204" pitchFamily="34" charset="0"/>
                <a:cs typeface="Arial" panose="020B0604020202020204" pitchFamily="34" charset="0"/>
              </a:rPr>
              <a:t>3 – Spot Monitor Legend: the spot monitor legend is the same as what is on the spot request page, which shows you the type of spot forecast and if its completed, pending, or has a question.</a:t>
            </a:r>
          </a:p>
        </p:txBody>
      </p:sp>
      <p:sp>
        <p:nvSpPr>
          <p:cNvPr id="7" name="Oval 6"/>
          <p:cNvSpPr/>
          <p:nvPr/>
        </p:nvSpPr>
        <p:spPr>
          <a:xfrm>
            <a:off x="7334250" y="1724025"/>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3777" y="1710661"/>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3</a:t>
            </a:r>
            <a:endParaRPr lang="en-US" sz="1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6393" y="685800"/>
            <a:ext cx="6571214" cy="50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1501" y="5867400"/>
            <a:ext cx="7962900"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C00000"/>
                </a:solidFill>
                <a:latin typeface="Arial" panose="020B0604020202020204" pitchFamily="34" charset="0"/>
                <a:cs typeface="Arial" panose="020B0604020202020204" pitchFamily="34" charset="0"/>
              </a:rPr>
              <a:t>4</a:t>
            </a:r>
            <a:r>
              <a:rPr lang="en-US" i="1" dirty="0" smtClean="0">
                <a:solidFill>
                  <a:srgbClr val="C00000"/>
                </a:solidFill>
                <a:latin typeface="Arial" panose="020B0604020202020204" pitchFamily="34" charset="0"/>
                <a:cs typeface="Arial" panose="020B0604020202020204" pitchFamily="34" charset="0"/>
              </a:rPr>
              <a:t> – Permalink: click the Permalink for page bookmark link and a web link will be made in your browser to share with others that might be interested in monitoring this spot. The next slide provides an example of the permalink.</a:t>
            </a:r>
          </a:p>
        </p:txBody>
      </p:sp>
      <p:sp>
        <p:nvSpPr>
          <p:cNvPr id="7" name="Oval 6"/>
          <p:cNvSpPr/>
          <p:nvPr/>
        </p:nvSpPr>
        <p:spPr>
          <a:xfrm>
            <a:off x="7620000" y="390525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0" y="3869323"/>
            <a:ext cx="304800" cy="338554"/>
          </a:xfrm>
          <a:prstGeom prst="rect">
            <a:avLst/>
          </a:prstGeom>
          <a:noFill/>
        </p:spPr>
        <p:txBody>
          <a:bodyPr wrap="square" rtlCol="0">
            <a:spAutoFit/>
          </a:bodyPr>
          <a:lstStyle/>
          <a:p>
            <a:r>
              <a:rPr lang="en-US" sz="1600" dirty="0" smtClean="0">
                <a:solidFill>
                  <a:srgbClr val="FFFF00"/>
                </a:solidFill>
                <a:latin typeface="Arial" panose="020B0604020202020204" pitchFamily="34" charset="0"/>
                <a:cs typeface="Arial" panose="020B0604020202020204" pitchFamily="34" charset="0"/>
              </a:rPr>
              <a:t>4</a:t>
            </a:r>
            <a:endParaRPr lang="en-US" sz="1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5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0ECA9B7-35E9-4804-9D44-5B5FA6F21F8A}">
  <ds:schemaRefs>
    <ds:schemaRef ds:uri="ESRI.ArcGIS.Mapping.OfficeIntegration.PowerPointInfo"/>
  </ds:schemaRefs>
</ds:datastoreItem>
</file>

<file path=customXml/itemProps2.xml><?xml version="1.0" encoding="utf-8"?>
<ds:datastoreItem xmlns:ds="http://schemas.openxmlformats.org/officeDocument/2006/customXml" ds:itemID="{017D8EE5-CC57-4AEF-A880-DA05C9FCFA80}">
  <ds:schemaRefs>
    <ds:schemaRef ds:uri="ESRI.ArcGIS.Mapping.OfficeIntegration.PowerPointInfo"/>
  </ds:schemaRefs>
</ds:datastoreItem>
</file>

<file path=customXml/itemProps3.xml><?xml version="1.0" encoding="utf-8"?>
<ds:datastoreItem xmlns:ds="http://schemas.openxmlformats.org/officeDocument/2006/customXml" ds:itemID="{9B2E20A0-75D2-4B7A-ADF8-4C4059F370F7}">
  <ds:schemaRefs>
    <ds:schemaRef ds:uri="ESRI.ArcGIS.Mapping.OfficeIntegration.PowerPointInfo"/>
  </ds:schemaRefs>
</ds:datastoreItem>
</file>

<file path=customXml/itemProps4.xml><?xml version="1.0" encoding="utf-8"?>
<ds:datastoreItem xmlns:ds="http://schemas.openxmlformats.org/officeDocument/2006/customXml" ds:itemID="{996EE5AE-4221-4669-A848-75E06E2BB4F1}">
  <ds:schemaRefs>
    <ds:schemaRef ds:uri="ESRI.ArcGIS.Mapping.OfficeIntegration.PowerPointInfo"/>
  </ds:schemaRefs>
</ds:datastoreItem>
</file>

<file path=customXml/itemProps5.xml><?xml version="1.0" encoding="utf-8"?>
<ds:datastoreItem xmlns:ds="http://schemas.openxmlformats.org/officeDocument/2006/customXml" ds:itemID="{19097CC3-609B-4B7A-B2D9-D54A4B16570C}">
  <ds:schemaRefs>
    <ds:schemaRef ds:uri="ESRI.ArcGIS.Mapping.OfficeIntegration.PowerPointInfo"/>
  </ds:schemaRefs>
</ds:datastoreItem>
</file>

<file path=customXml/itemProps6.xml><?xml version="1.0" encoding="utf-8"?>
<ds:datastoreItem xmlns:ds="http://schemas.openxmlformats.org/officeDocument/2006/customXml" ds:itemID="{B9775745-3F84-432F-A694-D374A681EA2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638</TotalTime>
  <Words>804</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New NWS Online Spot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Evenson</dc:creator>
  <cp:lastModifiedBy>Jonathan Pelton</cp:lastModifiedBy>
  <cp:revision>34</cp:revision>
  <dcterms:created xsi:type="dcterms:W3CDTF">2016-08-10T20:59:20Z</dcterms:created>
  <dcterms:modified xsi:type="dcterms:W3CDTF">2016-08-27T17:19:10Z</dcterms:modified>
</cp:coreProperties>
</file>