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9"/>
  </p:sldMasterIdLst>
  <p:sldIdLst>
    <p:sldId id="280" r:id="rId10"/>
    <p:sldId id="282" r:id="rId11"/>
    <p:sldId id="257" r:id="rId12"/>
    <p:sldId id="258" r:id="rId13"/>
    <p:sldId id="259" r:id="rId14"/>
    <p:sldId id="260" r:id="rId15"/>
    <p:sldId id="261" r:id="rId16"/>
    <p:sldId id="272" r:id="rId17"/>
    <p:sldId id="262" r:id="rId18"/>
    <p:sldId id="263" r:id="rId19"/>
    <p:sldId id="264" r:id="rId20"/>
    <p:sldId id="265" r:id="rId21"/>
    <p:sldId id="268" r:id="rId22"/>
    <p:sldId id="270" r:id="rId23"/>
    <p:sldId id="274" r:id="rId24"/>
    <p:sldId id="275" r:id="rId25"/>
    <p:sldId id="276" r:id="rId26"/>
    <p:sldId id="281" r:id="rId27"/>
    <p:sldId id="27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customXml" Target="../customXml/item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D2E97B-9E91-406A-AF01-914174C45457}"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42BBB-75FF-42D0-AF9B-B0826DCB4AA5}" type="slidenum">
              <a:rPr lang="en-US" smtClean="0"/>
              <a:t>‹#›</a:t>
            </a:fld>
            <a:endParaRPr lang="en-US"/>
          </a:p>
        </p:txBody>
      </p:sp>
    </p:spTree>
    <p:extLst>
      <p:ext uri="{BB962C8B-B14F-4D97-AF65-F5344CB8AC3E}">
        <p14:creationId xmlns:p14="http://schemas.microsoft.com/office/powerpoint/2010/main" val="2107985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D2E97B-9E91-406A-AF01-914174C45457}"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42BBB-75FF-42D0-AF9B-B0826DCB4AA5}" type="slidenum">
              <a:rPr lang="en-US" smtClean="0"/>
              <a:t>‹#›</a:t>
            </a:fld>
            <a:endParaRPr lang="en-US"/>
          </a:p>
        </p:txBody>
      </p:sp>
    </p:spTree>
    <p:extLst>
      <p:ext uri="{BB962C8B-B14F-4D97-AF65-F5344CB8AC3E}">
        <p14:creationId xmlns:p14="http://schemas.microsoft.com/office/powerpoint/2010/main" val="397539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D2E97B-9E91-406A-AF01-914174C45457}"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42BBB-75FF-42D0-AF9B-B0826DCB4AA5}" type="slidenum">
              <a:rPr lang="en-US" smtClean="0"/>
              <a:t>‹#›</a:t>
            </a:fld>
            <a:endParaRPr lang="en-US"/>
          </a:p>
        </p:txBody>
      </p:sp>
    </p:spTree>
    <p:extLst>
      <p:ext uri="{BB962C8B-B14F-4D97-AF65-F5344CB8AC3E}">
        <p14:creationId xmlns:p14="http://schemas.microsoft.com/office/powerpoint/2010/main" val="3456221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D2E97B-9E91-406A-AF01-914174C45457}"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42BBB-75FF-42D0-AF9B-B0826DCB4AA5}" type="slidenum">
              <a:rPr lang="en-US" smtClean="0"/>
              <a:t>‹#›</a:t>
            </a:fld>
            <a:endParaRPr lang="en-US"/>
          </a:p>
        </p:txBody>
      </p:sp>
    </p:spTree>
    <p:extLst>
      <p:ext uri="{BB962C8B-B14F-4D97-AF65-F5344CB8AC3E}">
        <p14:creationId xmlns:p14="http://schemas.microsoft.com/office/powerpoint/2010/main" val="3914907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D2E97B-9E91-406A-AF01-914174C45457}"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42BBB-75FF-42D0-AF9B-B0826DCB4AA5}" type="slidenum">
              <a:rPr lang="en-US" smtClean="0"/>
              <a:t>‹#›</a:t>
            </a:fld>
            <a:endParaRPr lang="en-US"/>
          </a:p>
        </p:txBody>
      </p:sp>
    </p:spTree>
    <p:extLst>
      <p:ext uri="{BB962C8B-B14F-4D97-AF65-F5344CB8AC3E}">
        <p14:creationId xmlns:p14="http://schemas.microsoft.com/office/powerpoint/2010/main" val="4118473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D2E97B-9E91-406A-AF01-914174C45457}"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42BBB-75FF-42D0-AF9B-B0826DCB4AA5}" type="slidenum">
              <a:rPr lang="en-US" smtClean="0"/>
              <a:t>‹#›</a:t>
            </a:fld>
            <a:endParaRPr lang="en-US"/>
          </a:p>
        </p:txBody>
      </p:sp>
    </p:spTree>
    <p:extLst>
      <p:ext uri="{BB962C8B-B14F-4D97-AF65-F5344CB8AC3E}">
        <p14:creationId xmlns:p14="http://schemas.microsoft.com/office/powerpoint/2010/main" val="497429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D2E97B-9E91-406A-AF01-914174C45457}"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442BBB-75FF-42D0-AF9B-B0826DCB4AA5}" type="slidenum">
              <a:rPr lang="en-US" smtClean="0"/>
              <a:t>‹#›</a:t>
            </a:fld>
            <a:endParaRPr lang="en-US"/>
          </a:p>
        </p:txBody>
      </p:sp>
    </p:spTree>
    <p:extLst>
      <p:ext uri="{BB962C8B-B14F-4D97-AF65-F5344CB8AC3E}">
        <p14:creationId xmlns:p14="http://schemas.microsoft.com/office/powerpoint/2010/main" val="2336058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D2E97B-9E91-406A-AF01-914174C45457}"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442BBB-75FF-42D0-AF9B-B0826DCB4AA5}" type="slidenum">
              <a:rPr lang="en-US" smtClean="0"/>
              <a:t>‹#›</a:t>
            </a:fld>
            <a:endParaRPr lang="en-US"/>
          </a:p>
        </p:txBody>
      </p:sp>
    </p:spTree>
    <p:extLst>
      <p:ext uri="{BB962C8B-B14F-4D97-AF65-F5344CB8AC3E}">
        <p14:creationId xmlns:p14="http://schemas.microsoft.com/office/powerpoint/2010/main" val="1914613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2E97B-9E91-406A-AF01-914174C45457}"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442BBB-75FF-42D0-AF9B-B0826DCB4AA5}" type="slidenum">
              <a:rPr lang="en-US" smtClean="0"/>
              <a:t>‹#›</a:t>
            </a:fld>
            <a:endParaRPr lang="en-US"/>
          </a:p>
        </p:txBody>
      </p:sp>
    </p:spTree>
    <p:extLst>
      <p:ext uri="{BB962C8B-B14F-4D97-AF65-F5344CB8AC3E}">
        <p14:creationId xmlns:p14="http://schemas.microsoft.com/office/powerpoint/2010/main" val="419028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D2E97B-9E91-406A-AF01-914174C45457}"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42BBB-75FF-42D0-AF9B-B0826DCB4AA5}" type="slidenum">
              <a:rPr lang="en-US" smtClean="0"/>
              <a:t>‹#›</a:t>
            </a:fld>
            <a:endParaRPr lang="en-US"/>
          </a:p>
        </p:txBody>
      </p:sp>
    </p:spTree>
    <p:extLst>
      <p:ext uri="{BB962C8B-B14F-4D97-AF65-F5344CB8AC3E}">
        <p14:creationId xmlns:p14="http://schemas.microsoft.com/office/powerpoint/2010/main" val="3256914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D2E97B-9E91-406A-AF01-914174C45457}"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42BBB-75FF-42D0-AF9B-B0826DCB4AA5}" type="slidenum">
              <a:rPr lang="en-US" smtClean="0"/>
              <a:t>‹#›</a:t>
            </a:fld>
            <a:endParaRPr lang="en-US"/>
          </a:p>
        </p:txBody>
      </p:sp>
    </p:spTree>
    <p:extLst>
      <p:ext uri="{BB962C8B-B14F-4D97-AF65-F5344CB8AC3E}">
        <p14:creationId xmlns:p14="http://schemas.microsoft.com/office/powerpoint/2010/main" val="1561581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2E97B-9E91-406A-AF01-914174C45457}" type="datetimeFigureOut">
              <a:rPr lang="en-US" smtClean="0"/>
              <a:t>8/28/2016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42BBB-75FF-42D0-AF9B-B0826DCB4AA5}" type="slidenum">
              <a:rPr lang="en-US" smtClean="0"/>
              <a:t>‹#›</a:t>
            </a:fld>
            <a:endParaRPr lang="en-US"/>
          </a:p>
        </p:txBody>
      </p:sp>
    </p:spTree>
    <p:extLst>
      <p:ext uri="{BB962C8B-B14F-4D97-AF65-F5344CB8AC3E}">
        <p14:creationId xmlns:p14="http://schemas.microsoft.com/office/powerpoint/2010/main" val="4136471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392817"/>
            <a:ext cx="9144000" cy="64651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86400" y="6581000"/>
            <a:ext cx="3657600" cy="276999"/>
          </a:xfrm>
          <a:prstGeom prst="rect">
            <a:avLst/>
          </a:prstGeom>
          <a:noFill/>
        </p:spPr>
        <p:txBody>
          <a:bodyPr wrap="square" rtlCol="0">
            <a:spAutoFit/>
          </a:bodyPr>
          <a:lstStyle/>
          <a:p>
            <a:pPr algn="r"/>
            <a:r>
              <a:rPr lang="en-US" sz="1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Red Bird Fall Fires 2001</a:t>
            </a:r>
            <a:endParaRPr lang="en-US" sz="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itle 2"/>
          <p:cNvSpPr>
            <a:spLocks noGrp="1"/>
          </p:cNvSpPr>
          <p:nvPr>
            <p:ph type="ctrTitle"/>
          </p:nvPr>
        </p:nvSpPr>
        <p:spPr>
          <a:xfrm>
            <a:off x="0" y="1295400"/>
            <a:ext cx="9144000" cy="1470025"/>
          </a:xfrm>
        </p:spPr>
        <p:txBody>
          <a:bodyPr/>
          <a:lstStyle/>
          <a:p>
            <a:r>
              <a:rPr lang="en-US" b="1" dirty="0" smtClean="0">
                <a:latin typeface="Arial" panose="020B0604020202020204" pitchFamily="34" charset="0"/>
                <a:cs typeface="Arial" panose="020B0604020202020204" pitchFamily="34" charset="0"/>
              </a:rPr>
              <a:t>New NWS Online Spot Program</a:t>
            </a:r>
            <a:endParaRPr lang="en-US" b="1" dirty="0">
              <a:latin typeface="Arial" panose="020B0604020202020204" pitchFamily="34" charset="0"/>
              <a:cs typeface="Arial" panose="020B0604020202020204" pitchFamily="34" charset="0"/>
            </a:endParaRPr>
          </a:p>
        </p:txBody>
      </p:sp>
      <p:sp>
        <p:nvSpPr>
          <p:cNvPr id="4" name="Subtitle 3"/>
          <p:cNvSpPr>
            <a:spLocks noGrp="1"/>
          </p:cNvSpPr>
          <p:nvPr>
            <p:ph type="subTitle" idx="1"/>
          </p:nvPr>
        </p:nvSpPr>
        <p:spPr>
          <a:xfrm>
            <a:off x="1371600" y="2514600"/>
            <a:ext cx="6400800" cy="1752600"/>
          </a:xfrm>
        </p:spPr>
        <p:txBody>
          <a:bodyPr>
            <a:normAutofit fontScale="70000" lnSpcReduction="20000"/>
          </a:bodyPr>
          <a:lstStyle/>
          <a:p>
            <a:r>
              <a:rPr lang="en-US" b="1" dirty="0" smtClean="0">
                <a:solidFill>
                  <a:schemeClr val="tx1"/>
                </a:solidFill>
                <a:latin typeface="Arial" panose="020B0604020202020204" pitchFamily="34" charset="0"/>
                <a:cs typeface="Arial" panose="020B0604020202020204" pitchFamily="34" charset="0"/>
              </a:rPr>
              <a:t>Part I – Submit Spot Request</a:t>
            </a:r>
          </a:p>
          <a:p>
            <a:endParaRPr lang="en-US" b="1" dirty="0">
              <a:solidFill>
                <a:schemeClr val="tx1"/>
              </a:solidFill>
              <a:latin typeface="Arial" panose="020B0604020202020204" pitchFamily="34" charset="0"/>
              <a:cs typeface="Arial" panose="020B0604020202020204" pitchFamily="34" charset="0"/>
            </a:endParaRPr>
          </a:p>
          <a:p>
            <a:r>
              <a:rPr lang="en-US" b="1" dirty="0" smtClean="0">
                <a:solidFill>
                  <a:schemeClr val="tx1"/>
                </a:solidFill>
                <a:latin typeface="Arial" panose="020B0604020202020204" pitchFamily="34" charset="0"/>
                <a:cs typeface="Arial" panose="020B0604020202020204" pitchFamily="34" charset="0"/>
              </a:rPr>
              <a:t>Created by Eric </a:t>
            </a:r>
            <a:r>
              <a:rPr lang="en-US" b="1" dirty="0" err="1" smtClean="0">
                <a:solidFill>
                  <a:schemeClr val="tx1"/>
                </a:solidFill>
                <a:latin typeface="Arial" panose="020B0604020202020204" pitchFamily="34" charset="0"/>
                <a:cs typeface="Arial" panose="020B0604020202020204" pitchFamily="34" charset="0"/>
              </a:rPr>
              <a:t>Evenson</a:t>
            </a:r>
            <a:r>
              <a:rPr lang="en-US" b="1" dirty="0" smtClean="0">
                <a:solidFill>
                  <a:schemeClr val="tx1"/>
                </a:solidFill>
                <a:latin typeface="Arial" panose="020B0604020202020204" pitchFamily="34" charset="0"/>
                <a:cs typeface="Arial" panose="020B0604020202020204" pitchFamily="34" charset="0"/>
              </a:rPr>
              <a:t> WFO Burlington, VT</a:t>
            </a:r>
          </a:p>
          <a:p>
            <a:r>
              <a:rPr lang="en-US" b="1" dirty="0" smtClean="0">
                <a:solidFill>
                  <a:schemeClr val="tx1"/>
                </a:solidFill>
                <a:latin typeface="Arial" panose="020B0604020202020204" pitchFamily="34" charset="0"/>
                <a:cs typeface="Arial" panose="020B0604020202020204" pitchFamily="34" charset="0"/>
              </a:rPr>
              <a:t>Adopted for WFO Jackson, KY CWA by Jon Pelton</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991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27539"/>
            <a:ext cx="7680960"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09600" y="5638800"/>
            <a:ext cx="7924800" cy="11430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en-US" sz="2400" dirty="0" smtClean="0">
                <a:solidFill>
                  <a:schemeClr val="tx1"/>
                </a:solidFill>
                <a:latin typeface="Arial" panose="020B0604020202020204" pitchFamily="34" charset="0"/>
                <a:cs typeface="Arial" panose="020B0604020202020204" pitchFamily="34" charset="0"/>
              </a:rPr>
              <a:t>Input any observations and select Submit Request</a:t>
            </a:r>
          </a:p>
          <a:p>
            <a:pPr marL="342900" indent="-342900">
              <a:buFont typeface="Wingdings" panose="05000000000000000000" pitchFamily="2" charset="2"/>
              <a:buChar char="§"/>
            </a:pPr>
            <a:r>
              <a:rPr lang="en-US" sz="2400" dirty="0" smtClean="0">
                <a:solidFill>
                  <a:schemeClr val="tx1"/>
                </a:solidFill>
                <a:latin typeface="Arial" panose="020B0604020202020204" pitchFamily="34" charset="0"/>
                <a:cs typeface="Arial" panose="020B0604020202020204" pitchFamily="34" charset="0"/>
              </a:rPr>
              <a:t>Please Call NWS Jackson, KY to ensure receipt of the request. </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517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05600" y="695324"/>
            <a:ext cx="2362200" cy="6086475"/>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Once you submit the spot request </a:t>
            </a:r>
            <a:r>
              <a:rPr lang="en-US" dirty="0" smtClean="0">
                <a:solidFill>
                  <a:schemeClr val="tx1"/>
                </a:solidFill>
                <a:latin typeface="Arial" panose="020B0604020202020204" pitchFamily="34" charset="0"/>
                <a:cs typeface="Arial" panose="020B0604020202020204" pitchFamily="34" charset="0"/>
              </a:rPr>
              <a:t>NWS </a:t>
            </a:r>
            <a:r>
              <a:rPr lang="en-US" dirty="0">
                <a:solidFill>
                  <a:schemeClr val="tx1"/>
                </a:solidFill>
                <a:latin typeface="Arial" panose="020B0604020202020204" pitchFamily="34" charset="0"/>
                <a:cs typeface="Arial" panose="020B0604020202020204" pitchFamily="34" charset="0"/>
              </a:rPr>
              <a:t>S</a:t>
            </a:r>
            <a:r>
              <a:rPr lang="en-US" dirty="0" smtClean="0">
                <a:solidFill>
                  <a:schemeClr val="tx1"/>
                </a:solidFill>
                <a:latin typeface="Arial" panose="020B0604020202020204" pitchFamily="34" charset="0"/>
                <a:cs typeface="Arial" panose="020B0604020202020204" pitchFamily="34" charset="0"/>
              </a:rPr>
              <a:t>pot </a:t>
            </a:r>
            <a:r>
              <a:rPr lang="en-US" dirty="0">
                <a:solidFill>
                  <a:schemeClr val="tx1"/>
                </a:solidFill>
                <a:latin typeface="Arial" panose="020B0604020202020204" pitchFamily="34" charset="0"/>
                <a:cs typeface="Arial" panose="020B0604020202020204" pitchFamily="34" charset="0"/>
              </a:rPr>
              <a:t>F</a:t>
            </a:r>
            <a:r>
              <a:rPr lang="en-US" dirty="0" smtClean="0">
                <a:solidFill>
                  <a:schemeClr val="tx1"/>
                </a:solidFill>
                <a:latin typeface="Arial" panose="020B0604020202020204" pitchFamily="34" charset="0"/>
                <a:cs typeface="Arial" panose="020B0604020202020204" pitchFamily="34" charset="0"/>
              </a:rPr>
              <a:t>orecast </a:t>
            </a:r>
            <a:r>
              <a:rPr lang="en-US" dirty="0">
                <a:solidFill>
                  <a:schemeClr val="tx1"/>
                </a:solidFill>
                <a:latin typeface="Arial" panose="020B0604020202020204" pitchFamily="34" charset="0"/>
                <a:cs typeface="Arial" panose="020B0604020202020204" pitchFamily="34" charset="0"/>
              </a:rPr>
              <a:t>M</a:t>
            </a:r>
            <a:r>
              <a:rPr lang="en-US" dirty="0" smtClean="0">
                <a:solidFill>
                  <a:schemeClr val="tx1"/>
                </a:solidFill>
                <a:latin typeface="Arial" panose="020B0604020202020204" pitchFamily="34" charset="0"/>
                <a:cs typeface="Arial" panose="020B0604020202020204" pitchFamily="34" charset="0"/>
              </a:rPr>
              <a:t>onitor </a:t>
            </a:r>
            <a:r>
              <a:rPr lang="en-US" dirty="0" smtClean="0">
                <a:solidFill>
                  <a:schemeClr val="tx1"/>
                </a:solidFill>
                <a:latin typeface="Arial" panose="020B0604020202020204" pitchFamily="34" charset="0"/>
                <a:cs typeface="Arial" panose="020B0604020202020204" pitchFamily="34" charset="0"/>
              </a:rPr>
              <a:t>page will appear.</a:t>
            </a:r>
            <a:endParaRPr lang="en-US" dirty="0" smtClean="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US" dirty="0" smtClean="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You will see a pin for the location of the </a:t>
            </a:r>
            <a:r>
              <a:rPr lang="en-US" dirty="0" smtClean="0">
                <a:solidFill>
                  <a:schemeClr val="tx1"/>
                </a:solidFill>
                <a:latin typeface="Arial" panose="020B0604020202020204" pitchFamily="34" charset="0"/>
                <a:cs typeface="Arial" panose="020B0604020202020204" pitchFamily="34" charset="0"/>
              </a:rPr>
              <a:t>spot that was submitted.</a:t>
            </a:r>
            <a:endParaRPr lang="en-US" dirty="0" smtClean="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US" dirty="0" smtClean="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Note you may see other pins for current/previous spot requests.</a:t>
            </a:r>
          </a:p>
          <a:p>
            <a:pPr marL="342900" indent="-342900">
              <a:buFont typeface="Wingdings" panose="05000000000000000000" pitchFamily="2" charset="2"/>
              <a:buChar char="§"/>
            </a:pPr>
            <a:endParaRPr lang="en-US"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Zooming in/out will change which spot requests get shown.</a:t>
            </a:r>
          </a:p>
          <a:p>
            <a:pPr marL="342900" indent="-342900">
              <a:buFont typeface="Wingdings" panose="05000000000000000000" pitchFamily="2" charset="2"/>
              <a:buChar char="§"/>
            </a:pPr>
            <a:endParaRPr lang="en-US" dirty="0" smtClean="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5146" y="685800"/>
            <a:ext cx="5439833"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6691" y="4952999"/>
            <a:ext cx="6576744" cy="1828799"/>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en-US" sz="1600" dirty="0" smtClean="0">
                <a:solidFill>
                  <a:schemeClr val="tx1"/>
                </a:solidFill>
                <a:latin typeface="Arial" panose="020B0604020202020204" pitchFamily="34" charset="0"/>
                <a:cs typeface="Arial" panose="020B0604020202020204" pitchFamily="34" charset="0"/>
              </a:rPr>
              <a:t>Note the Spot Monitor Legend to the right of the map. The green color indicates your spot request is pending and the NWS is working on the forecast.</a:t>
            </a:r>
          </a:p>
          <a:p>
            <a:endParaRPr lang="en-US" sz="1600"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1600" dirty="0" smtClean="0">
                <a:solidFill>
                  <a:schemeClr val="tx1"/>
                </a:solidFill>
                <a:latin typeface="Arial" panose="020B0604020202020204" pitchFamily="34" charset="0"/>
                <a:cs typeface="Arial" panose="020B0604020202020204" pitchFamily="34" charset="0"/>
              </a:rPr>
              <a:t>Below the map is the spot request you submitted. If you need to change the request or submit an observation you can do so using the links under the Actions column.</a:t>
            </a:r>
          </a:p>
        </p:txBody>
      </p:sp>
    </p:spTree>
    <p:extLst>
      <p:ext uri="{BB962C8B-B14F-4D97-AF65-F5344CB8AC3E}">
        <p14:creationId xmlns:p14="http://schemas.microsoft.com/office/powerpoint/2010/main" val="147190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1" y="5334000"/>
            <a:ext cx="8991599" cy="14478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Arial" panose="020B0604020202020204" pitchFamily="34" charset="0"/>
                <a:cs typeface="Arial" panose="020B0604020202020204" pitchFamily="34" charset="0"/>
              </a:rPr>
              <a:t>Other Functionality</a:t>
            </a:r>
            <a:br>
              <a:rPr lang="en-US" sz="2400" dirty="0" smtClean="0">
                <a:solidFill>
                  <a:schemeClr val="tx1"/>
                </a:solidFill>
                <a:latin typeface="Arial" panose="020B0604020202020204" pitchFamily="34" charset="0"/>
                <a:cs typeface="Arial" panose="020B0604020202020204" pitchFamily="34" charset="0"/>
              </a:rPr>
            </a:br>
            <a:endParaRPr lang="en-US" sz="10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You can zoom in on the map and click the pin for additional information. You can also click the Permalink for page bookmark and then copy the web address in the browser to share with anyone else that may need information related to the spot.</a:t>
            </a:r>
            <a:br>
              <a:rPr lang="en-US" dirty="0" smtClean="0">
                <a:solidFill>
                  <a:schemeClr val="tx1"/>
                </a:solidFill>
                <a:latin typeface="Arial" panose="020B0604020202020204" pitchFamily="34" charset="0"/>
                <a:cs typeface="Arial" panose="020B0604020202020204" pitchFamily="34" charset="0"/>
              </a:rPr>
            </a:br>
            <a:endParaRPr lang="en-US" sz="800" dirty="0" smtClean="0">
              <a:solidFill>
                <a:schemeClr val="tx1"/>
              </a:solidFill>
              <a:latin typeface="Arial" panose="020B0604020202020204" pitchFamily="34" charset="0"/>
              <a:cs typeface="Arial" panose="020B0604020202020204" pitchFamily="34" charset="0"/>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90600" y="692741"/>
            <a:ext cx="7162799" cy="4483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a:off x="7839074" y="4419600"/>
            <a:ext cx="609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59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1" y="5715000"/>
            <a:ext cx="8991599" cy="10668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Arial" panose="020B0604020202020204" pitchFamily="34" charset="0"/>
                <a:cs typeface="Arial" panose="020B0604020202020204" pitchFamily="34" charset="0"/>
              </a:rPr>
              <a:t>Completed Forecast</a:t>
            </a:r>
            <a:endParaRPr lang="en-US" sz="10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Pin color will change to red indicating forecast is complete. Click the name of your request in the Active Spot Forecasts section below the map to </a:t>
            </a:r>
            <a:r>
              <a:rPr lang="en-US" dirty="0" smtClean="0">
                <a:solidFill>
                  <a:schemeClr val="tx1"/>
                </a:solidFill>
                <a:latin typeface="Arial" panose="020B0604020202020204" pitchFamily="34" charset="0"/>
                <a:cs typeface="Arial" panose="020B0604020202020204" pitchFamily="34" charset="0"/>
              </a:rPr>
              <a:t>view </a:t>
            </a:r>
            <a:r>
              <a:rPr lang="en-US" dirty="0" smtClean="0">
                <a:solidFill>
                  <a:schemeClr val="tx1"/>
                </a:solidFill>
                <a:latin typeface="Arial" panose="020B0604020202020204" pitchFamily="34" charset="0"/>
                <a:cs typeface="Arial" panose="020B0604020202020204" pitchFamily="34" charset="0"/>
              </a:rPr>
              <a:t>the forecast.</a:t>
            </a:r>
            <a:endParaRPr lang="en-US" sz="800" dirty="0" smtClean="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5800" y="702666"/>
            <a:ext cx="7772399" cy="4865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152401" y="5334000"/>
            <a:ext cx="533399"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49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5162" y="685800"/>
            <a:ext cx="6337737"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553200" y="695324"/>
            <a:ext cx="2514599" cy="6086475"/>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The forecast page will show you the data you input for the spot as well as two maps showing the location of the spot request.</a:t>
            </a:r>
          </a:p>
          <a:p>
            <a:pPr marL="342900" indent="-342900">
              <a:buFont typeface="Wingdings" panose="05000000000000000000" pitchFamily="2" charset="2"/>
              <a:buChar char="§"/>
            </a:pPr>
            <a:endParaRPr lang="en-US"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Note – to ensure you have received the forecast you likely will receive a call from the NWS. Or feel free to </a:t>
            </a:r>
            <a:r>
              <a:rPr lang="en-US" dirty="0" smtClean="0">
                <a:solidFill>
                  <a:schemeClr val="tx1"/>
                </a:solidFill>
                <a:latin typeface="Arial" panose="020B0604020202020204" pitchFamily="34" charset="0"/>
                <a:cs typeface="Arial" panose="020B0604020202020204" pitchFamily="34" charset="0"/>
              </a:rPr>
              <a:t>call NWS </a:t>
            </a:r>
            <a:r>
              <a:rPr lang="en-US" dirty="0" smtClean="0">
                <a:solidFill>
                  <a:schemeClr val="tx1"/>
                </a:solidFill>
                <a:latin typeface="Arial" panose="020B0604020202020204" pitchFamily="34" charset="0"/>
                <a:cs typeface="Arial" panose="020B0604020202020204" pitchFamily="34" charset="0"/>
              </a:rPr>
              <a:t>Jackson, KY or your local NWS office if you have any questions related to the forecast.</a:t>
            </a:r>
          </a:p>
        </p:txBody>
      </p:sp>
    </p:spTree>
    <p:extLst>
      <p:ext uri="{BB962C8B-B14F-4D97-AF65-F5344CB8AC3E}">
        <p14:creationId xmlns:p14="http://schemas.microsoft.com/office/powerpoint/2010/main" val="293600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019800" y="653562"/>
            <a:ext cx="3047999" cy="6128238"/>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And here is the forecast related to your spot request.</a:t>
            </a:r>
          </a:p>
          <a:p>
            <a:pPr marL="342900" indent="-342900">
              <a:buFont typeface="Wingdings" panose="05000000000000000000" pitchFamily="2" charset="2"/>
              <a:buChar char="§"/>
            </a:pPr>
            <a:endParaRPr lang="en-US" dirty="0" smtClean="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US"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Please </a:t>
            </a:r>
            <a:r>
              <a:rPr lang="en-US" dirty="0" smtClean="0">
                <a:solidFill>
                  <a:schemeClr val="tx1"/>
                </a:solidFill>
                <a:latin typeface="Arial" panose="020B0604020202020204" pitchFamily="34" charset="0"/>
                <a:cs typeface="Arial" panose="020B0604020202020204" pitchFamily="34" charset="0"/>
              </a:rPr>
              <a:t>call </a:t>
            </a:r>
            <a:r>
              <a:rPr lang="en-US" dirty="0" smtClean="0">
                <a:solidFill>
                  <a:schemeClr val="tx1"/>
                </a:solidFill>
                <a:latin typeface="Arial" panose="020B0604020202020204" pitchFamily="34" charset="0"/>
                <a:cs typeface="Arial" panose="020B0604020202020204" pitchFamily="34" charset="0"/>
              </a:rPr>
              <a:t>NWS Jackson, KY or your local NWS office if you have any questions related to the forecast.</a:t>
            </a:r>
          </a:p>
          <a:p>
            <a:pPr marL="342900" indent="-342900">
              <a:buFont typeface="Wingdings" panose="05000000000000000000" pitchFamily="2" charset="2"/>
              <a:buChar char="§"/>
            </a:pPr>
            <a:endParaRPr lang="en-US" dirty="0" smtClean="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US"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The remainder of the forecast will appear on the next slide.</a:t>
            </a:r>
          </a:p>
          <a:p>
            <a:endParaRPr lang="en-US" dirty="0">
              <a:solidFill>
                <a:schemeClr val="tx1"/>
              </a:solidFill>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8345" y="653561"/>
            <a:ext cx="4679971" cy="6052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266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019800" y="653562"/>
            <a:ext cx="3047999" cy="6128238"/>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And here is the rest of the forecast related to your spot request.</a:t>
            </a:r>
          </a:p>
          <a:p>
            <a:pPr marL="342900" indent="-342900">
              <a:buFont typeface="Wingdings" panose="05000000000000000000" pitchFamily="2" charset="2"/>
              <a:buChar char="§"/>
            </a:pPr>
            <a:endParaRPr lang="en-US" dirty="0" smtClean="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US"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Again, please </a:t>
            </a:r>
            <a:r>
              <a:rPr lang="en-US" dirty="0" smtClean="0">
                <a:solidFill>
                  <a:schemeClr val="tx1"/>
                </a:solidFill>
                <a:latin typeface="Arial" panose="020B0604020202020204" pitchFamily="34" charset="0"/>
                <a:cs typeface="Arial" panose="020B0604020202020204" pitchFamily="34" charset="0"/>
              </a:rPr>
              <a:t>call NWS </a:t>
            </a:r>
            <a:r>
              <a:rPr lang="en-US" dirty="0" smtClean="0">
                <a:solidFill>
                  <a:schemeClr val="tx1"/>
                </a:solidFill>
                <a:latin typeface="Arial" panose="020B0604020202020204" pitchFamily="34" charset="0"/>
                <a:cs typeface="Arial" panose="020B0604020202020204" pitchFamily="34" charset="0"/>
              </a:rPr>
              <a:t>Jackson, KY or your local NW Office if you have any questions related to </a:t>
            </a:r>
            <a:br>
              <a:rPr lang="en-US" dirty="0" smtClean="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the forecast.</a:t>
            </a:r>
          </a:p>
          <a:p>
            <a:pPr marL="342900" indent="-342900">
              <a:buFont typeface="Wingdings" panose="05000000000000000000" pitchFamily="2" charset="2"/>
              <a:buChar char="§"/>
            </a:pPr>
            <a:endParaRPr lang="en-US" dirty="0" smtClean="0">
              <a:solidFill>
                <a:schemeClr val="tx1"/>
              </a:solidFill>
              <a:latin typeface="Arial" panose="020B0604020202020204" pitchFamily="34" charset="0"/>
              <a:cs typeface="Arial" panose="020B0604020202020204" pitchFamily="34"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97827" y="653562"/>
            <a:ext cx="3785991" cy="612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339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6200" y="5181600"/>
            <a:ext cx="8991599" cy="16002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At the bottom of the forecast is a section for feedback. It is encouraged to leave feedback related to the forecast and/or how the operations fared. It will help us improve our forecasts and services</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for future spot requests. Other </a:t>
            </a:r>
            <a:r>
              <a:rPr lang="en-US" dirty="0" err="1" smtClean="0">
                <a:solidFill>
                  <a:schemeClr val="tx1"/>
                </a:solidFill>
                <a:latin typeface="Arial" panose="020B0604020202020204" pitchFamily="34" charset="0"/>
                <a:cs typeface="Arial" panose="020B0604020202020204" pitchFamily="34" charset="0"/>
              </a:rPr>
              <a:t>actsions</a:t>
            </a:r>
            <a:r>
              <a:rPr lang="en-US" dirty="0" smtClean="0">
                <a:solidFill>
                  <a:schemeClr val="tx1"/>
                </a:solidFill>
                <a:latin typeface="Arial" panose="020B0604020202020204" pitchFamily="34" charset="0"/>
                <a:cs typeface="Arial" panose="020B0604020202020204" pitchFamily="34" charset="0"/>
              </a:rPr>
              <a:t> such as Copy Info to Spot Request for a New Incident, Copy Info to New Spot Request for this Incident </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433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6200" y="3505200"/>
            <a:ext cx="8991599" cy="32766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Links at the bottom of the page that may be of value to you include:</a:t>
            </a:r>
          </a:p>
          <a:p>
            <a:pPr marL="800100" lvl="1" indent="-342900">
              <a:buFont typeface="Wingdings" panose="05000000000000000000" pitchFamily="2" charset="2"/>
              <a:buChar char="§"/>
            </a:pPr>
            <a:r>
              <a:rPr lang="en-US" sz="1600" i="1" dirty="0" smtClean="0">
                <a:solidFill>
                  <a:schemeClr val="tx1"/>
                </a:solidFill>
                <a:latin typeface="Arial" panose="020B0604020202020204" pitchFamily="34" charset="0"/>
                <a:cs typeface="Arial" panose="020B0604020202020204" pitchFamily="34" charset="0"/>
              </a:rPr>
              <a:t>Printer Friendly Version of Forecast – self explanatory</a:t>
            </a:r>
          </a:p>
          <a:p>
            <a:pPr marL="800100" lvl="1" indent="-342900">
              <a:buFont typeface="Wingdings" panose="05000000000000000000" pitchFamily="2" charset="2"/>
              <a:buChar char="§"/>
            </a:pPr>
            <a:r>
              <a:rPr lang="en-US" sz="1600" i="1" dirty="0" smtClean="0">
                <a:solidFill>
                  <a:schemeClr val="tx1"/>
                </a:solidFill>
                <a:latin typeface="Arial" panose="020B0604020202020204" pitchFamily="34" charset="0"/>
                <a:cs typeface="Arial" panose="020B0604020202020204" pitchFamily="34" charset="0"/>
              </a:rPr>
              <a:t>Back to Forecast Monitor – a link back to the NWS Spot Forecast Monitor page.</a:t>
            </a:r>
          </a:p>
          <a:p>
            <a:pPr marL="800100" lvl="1" indent="-342900">
              <a:buFont typeface="Wingdings" panose="05000000000000000000" pitchFamily="2" charset="2"/>
              <a:buChar char="§"/>
            </a:pPr>
            <a:r>
              <a:rPr lang="en-US" sz="1600" i="1" dirty="0">
                <a:solidFill>
                  <a:schemeClr val="tx1"/>
                </a:solidFill>
                <a:latin typeface="Arial" panose="020B0604020202020204" pitchFamily="34" charset="0"/>
                <a:cs typeface="Arial" panose="020B0604020202020204" pitchFamily="34" charset="0"/>
              </a:rPr>
              <a:t>Copy Info to Spot Request for a New Incident: takes you to the spot request page to select a location, but has the spot request contact information </a:t>
            </a:r>
            <a:r>
              <a:rPr lang="en-US" sz="1600" i="1" dirty="0" smtClean="0">
                <a:solidFill>
                  <a:schemeClr val="tx1"/>
                </a:solidFill>
                <a:latin typeface="Arial" panose="020B0604020202020204" pitchFamily="34" charset="0"/>
                <a:cs typeface="Arial" panose="020B0604020202020204" pitchFamily="34" charset="0"/>
              </a:rPr>
              <a:t>from your </a:t>
            </a:r>
            <a:r>
              <a:rPr lang="en-US" sz="1600" i="1" dirty="0">
                <a:solidFill>
                  <a:schemeClr val="tx1"/>
                </a:solidFill>
                <a:latin typeface="Arial" panose="020B0604020202020204" pitchFamily="34" charset="0"/>
                <a:cs typeface="Arial" panose="020B0604020202020204" pitchFamily="34" charset="0"/>
              </a:rPr>
              <a:t>last spot</a:t>
            </a:r>
            <a:r>
              <a:rPr lang="en-US" sz="1600" i="1" dirty="0" smtClean="0">
                <a:solidFill>
                  <a:schemeClr val="tx1"/>
                </a:solidFill>
                <a:latin typeface="Arial" panose="020B0604020202020204" pitchFamily="34" charset="0"/>
                <a:cs typeface="Arial" panose="020B0604020202020204" pitchFamily="34" charset="0"/>
              </a:rPr>
              <a:t>.</a:t>
            </a:r>
          </a:p>
          <a:p>
            <a:pPr marL="800100" lvl="1" indent="-342900">
              <a:buFont typeface="Wingdings" panose="05000000000000000000" pitchFamily="2" charset="2"/>
              <a:buChar char="§"/>
            </a:pPr>
            <a:r>
              <a:rPr lang="en-US" sz="1600" i="1" dirty="0">
                <a:solidFill>
                  <a:schemeClr val="tx1"/>
                </a:solidFill>
                <a:latin typeface="Arial" panose="020B0604020202020204" pitchFamily="34" charset="0"/>
                <a:cs typeface="Arial" panose="020B0604020202020204" pitchFamily="34" charset="0"/>
              </a:rPr>
              <a:t>Copy Info to New Spot Request for this Incident: keeps </a:t>
            </a:r>
            <a:r>
              <a:rPr lang="en-US" sz="1600" i="1" dirty="0" smtClean="0">
                <a:solidFill>
                  <a:schemeClr val="tx1"/>
                </a:solidFill>
                <a:latin typeface="Arial" panose="020B0604020202020204" pitchFamily="34" charset="0"/>
                <a:cs typeface="Arial" panose="020B0604020202020204" pitchFamily="34" charset="0"/>
              </a:rPr>
              <a:t>location </a:t>
            </a:r>
            <a:r>
              <a:rPr lang="en-US" sz="1600" i="1" dirty="0">
                <a:solidFill>
                  <a:schemeClr val="tx1"/>
                </a:solidFill>
                <a:latin typeface="Arial" panose="020B0604020202020204" pitchFamily="34" charset="0"/>
                <a:cs typeface="Arial" panose="020B0604020202020204" pitchFamily="34" charset="0"/>
              </a:rPr>
              <a:t>and contact information you entered for this spot to expedite the process of submitting a new spot quicker</a:t>
            </a:r>
            <a:r>
              <a:rPr lang="en-US" sz="1600" i="1" dirty="0" smtClean="0">
                <a:solidFill>
                  <a:schemeClr val="tx1"/>
                </a:solidFill>
                <a:latin typeface="Arial" panose="020B0604020202020204" pitchFamily="34" charset="0"/>
                <a:cs typeface="Arial" panose="020B0604020202020204" pitchFamily="34" charset="0"/>
              </a:rPr>
              <a:t>.</a:t>
            </a:r>
          </a:p>
          <a:p>
            <a:pPr marL="800100" lvl="1" indent="-342900">
              <a:buFont typeface="Wingdings" panose="05000000000000000000" pitchFamily="2" charset="2"/>
              <a:buChar char="§"/>
            </a:pPr>
            <a:r>
              <a:rPr lang="en-US" sz="1600" i="1" dirty="0">
                <a:solidFill>
                  <a:schemeClr val="tx1"/>
                </a:solidFill>
                <a:latin typeface="Arial" panose="020B0604020202020204" pitchFamily="34" charset="0"/>
                <a:cs typeface="Arial" panose="020B0604020202020204" pitchFamily="34" charset="0"/>
              </a:rPr>
              <a:t>Request Immediate Forecast Update: if </a:t>
            </a:r>
            <a:r>
              <a:rPr lang="en-US" sz="1600" i="1" dirty="0" smtClean="0">
                <a:solidFill>
                  <a:schemeClr val="tx1"/>
                </a:solidFill>
                <a:latin typeface="Arial" panose="020B0604020202020204" pitchFamily="34" charset="0"/>
                <a:cs typeface="Arial" panose="020B0604020202020204" pitchFamily="34" charset="0"/>
              </a:rPr>
              <a:t>forecast </a:t>
            </a:r>
            <a:r>
              <a:rPr lang="en-US" sz="1600" i="1" dirty="0">
                <a:solidFill>
                  <a:schemeClr val="tx1"/>
                </a:solidFill>
                <a:latin typeface="Arial" panose="020B0604020202020204" pitchFamily="34" charset="0"/>
                <a:cs typeface="Arial" panose="020B0604020202020204" pitchFamily="34" charset="0"/>
              </a:rPr>
              <a:t>is not representative and you need an </a:t>
            </a:r>
            <a:r>
              <a:rPr lang="en-US" sz="1600" i="1" dirty="0" smtClean="0">
                <a:solidFill>
                  <a:schemeClr val="tx1"/>
                </a:solidFill>
                <a:latin typeface="Arial" panose="020B0604020202020204" pitchFamily="34" charset="0"/>
                <a:cs typeface="Arial" panose="020B0604020202020204" pitchFamily="34" charset="0"/>
              </a:rPr>
              <a:t>update. </a:t>
            </a:r>
            <a:r>
              <a:rPr lang="en-US" sz="1600" i="1" dirty="0">
                <a:solidFill>
                  <a:schemeClr val="tx1"/>
                </a:solidFill>
                <a:latin typeface="Arial" panose="020B0604020202020204" pitchFamily="34" charset="0"/>
                <a:cs typeface="Arial" panose="020B0604020202020204" pitchFamily="34" charset="0"/>
              </a:rPr>
              <a:t>You will be taken to a page that gives you a chance to submit a weather observation if you have one. If </a:t>
            </a:r>
            <a:r>
              <a:rPr lang="en-US" sz="1600" i="1" dirty="0" smtClean="0">
                <a:solidFill>
                  <a:schemeClr val="tx1"/>
                </a:solidFill>
                <a:latin typeface="Arial" panose="020B0604020202020204" pitchFamily="34" charset="0"/>
                <a:cs typeface="Arial" panose="020B0604020202020204" pitchFamily="34" charset="0"/>
              </a:rPr>
              <a:t>not </a:t>
            </a:r>
            <a:r>
              <a:rPr lang="en-US" sz="1600" i="1" dirty="0">
                <a:solidFill>
                  <a:schemeClr val="tx1"/>
                </a:solidFill>
                <a:latin typeface="Arial" panose="020B0604020202020204" pitchFamily="34" charset="0"/>
                <a:cs typeface="Arial" panose="020B0604020202020204" pitchFamily="34" charset="0"/>
              </a:rPr>
              <a:t>click the “Request Update” button to submit the request for a new spot forecast</a:t>
            </a:r>
            <a:r>
              <a:rPr lang="en-US" sz="1600" i="1" dirty="0" smtClean="0">
                <a:solidFill>
                  <a:schemeClr val="tx1"/>
                </a:solidFill>
                <a:latin typeface="Arial" panose="020B0604020202020204" pitchFamily="34" charset="0"/>
                <a:cs typeface="Arial" panose="020B0604020202020204" pitchFamily="34" charset="0"/>
              </a:rPr>
              <a:t>.</a:t>
            </a:r>
          </a:p>
          <a:p>
            <a:pPr marL="800100" lvl="1" indent="-342900">
              <a:buFont typeface="Wingdings" panose="05000000000000000000" pitchFamily="2" charset="2"/>
              <a:buChar char="§"/>
            </a:pPr>
            <a:r>
              <a:rPr lang="en-US" sz="1600" i="1" dirty="0">
                <a:solidFill>
                  <a:schemeClr val="tx1"/>
                </a:solidFill>
                <a:latin typeface="Arial" panose="020B0604020202020204" pitchFamily="34" charset="0"/>
                <a:cs typeface="Arial" panose="020B0604020202020204" pitchFamily="34" charset="0"/>
              </a:rPr>
              <a:t>Delete Request: use this link to delete the spot forecast request altogether</a:t>
            </a:r>
            <a:r>
              <a:rPr lang="en-US" sz="1600" i="1" dirty="0" smtClean="0">
                <a:solidFill>
                  <a:schemeClr val="tx1"/>
                </a:solidFill>
                <a:latin typeface="Arial" panose="020B0604020202020204" pitchFamily="34" charset="0"/>
                <a:cs typeface="Arial" panose="020B0604020202020204" pitchFamily="34" charset="0"/>
              </a:rPr>
              <a:t>.</a:t>
            </a:r>
            <a:endParaRPr lang="en-US" sz="1600" i="1" dirty="0">
              <a:solidFill>
                <a:schemeClr val="tx1"/>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54" y="685800"/>
            <a:ext cx="8882743"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161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385762"/>
            <a:ext cx="9144000" cy="53292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5715000"/>
            <a:ext cx="9144000" cy="1143000"/>
          </a:xfrm>
          <a:prstGeom prst="rect">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n>
                  <a:solidFill>
                    <a:schemeClr val="bg1">
                      <a:alpha val="25000"/>
                    </a:schemeClr>
                  </a:solidFill>
                </a:ln>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This has been </a:t>
            </a:r>
            <a:r>
              <a:rPr lang="en-US" sz="2400" dirty="0" smtClean="0">
                <a:ln>
                  <a:solidFill>
                    <a:schemeClr val="bg1">
                      <a:alpha val="25000"/>
                    </a:schemeClr>
                  </a:solidFill>
                </a:ln>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an </a:t>
            </a:r>
            <a:r>
              <a:rPr lang="en-US" sz="2400" dirty="0">
                <a:ln>
                  <a:solidFill>
                    <a:schemeClr val="bg1">
                      <a:alpha val="25000"/>
                    </a:schemeClr>
                  </a:solidFill>
                </a:ln>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overview of the new </a:t>
            </a:r>
            <a:r>
              <a:rPr lang="en-US" sz="2400" dirty="0" smtClean="0">
                <a:ln>
                  <a:solidFill>
                    <a:schemeClr val="bg1">
                      <a:alpha val="25000"/>
                    </a:schemeClr>
                  </a:solidFill>
                </a:ln>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NWS online </a:t>
            </a:r>
            <a:r>
              <a:rPr lang="en-US" sz="2400" dirty="0">
                <a:ln>
                  <a:solidFill>
                    <a:schemeClr val="bg1">
                      <a:alpha val="25000"/>
                    </a:schemeClr>
                  </a:solidFill>
                </a:ln>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spot program and the simple steps needed to </a:t>
            </a:r>
            <a:r>
              <a:rPr lang="en-US" sz="2400" dirty="0" smtClean="0">
                <a:ln>
                  <a:solidFill>
                    <a:schemeClr val="bg1">
                      <a:alpha val="25000"/>
                    </a:schemeClr>
                  </a:solidFill>
                </a:ln>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request/receive </a:t>
            </a:r>
            <a:r>
              <a:rPr lang="en-US" sz="2400" dirty="0">
                <a:ln>
                  <a:solidFill>
                    <a:schemeClr val="bg1">
                      <a:alpha val="25000"/>
                    </a:schemeClr>
                  </a:solidFill>
                </a:ln>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a spot forecast. </a:t>
            </a:r>
          </a:p>
        </p:txBody>
      </p:sp>
      <p:sp>
        <p:nvSpPr>
          <p:cNvPr id="2" name="TextBox 1"/>
          <p:cNvSpPr txBox="1"/>
          <p:nvPr/>
        </p:nvSpPr>
        <p:spPr>
          <a:xfrm>
            <a:off x="5562600" y="6581001"/>
            <a:ext cx="3581400" cy="276999"/>
          </a:xfrm>
          <a:prstGeom prst="rect">
            <a:avLst/>
          </a:prstGeom>
          <a:noFill/>
        </p:spPr>
        <p:txBody>
          <a:bodyPr wrap="square" rtlCol="0">
            <a:spAutoFit/>
          </a:bodyPr>
          <a:lstStyle/>
          <a:p>
            <a:pPr algn="r"/>
            <a:r>
              <a:rPr lang="en-US" sz="1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Red Bird Fall Fires 2001</a:t>
            </a:r>
            <a:endParaRPr lang="en-US" sz="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758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eric.evenson\Downloads\photo (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110"/>
            <a:ext cx="9144000" cy="68438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86400" y="6581000"/>
            <a:ext cx="3657600" cy="276999"/>
          </a:xfrm>
          <a:prstGeom prst="rect">
            <a:avLst/>
          </a:prstGeom>
          <a:noFill/>
        </p:spPr>
        <p:txBody>
          <a:bodyPr wrap="square" rtlCol="0">
            <a:spAutoFit/>
          </a:bodyPr>
          <a:lstStyle/>
          <a:p>
            <a:pPr algn="r"/>
            <a:r>
              <a:rPr lang="en-US" sz="1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Aggie Creek Fire, AK - Photo Credit: Eric </a:t>
            </a:r>
            <a:r>
              <a:rPr lang="en-US" sz="1200"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Evenson</a:t>
            </a:r>
            <a:endParaRPr lang="en-US" sz="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Rectangle 7"/>
          <p:cNvSpPr/>
          <p:nvPr/>
        </p:nvSpPr>
        <p:spPr>
          <a:xfrm>
            <a:off x="0" y="527539"/>
            <a:ext cx="9144000" cy="6330461"/>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a:t>
            </a:r>
            <a:r>
              <a:rPr lang="en-US" sz="2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National Weather Service produces a wide variety of forecasts around the clock using a database consisting of thousands of forecast points.</a:t>
            </a:r>
          </a:p>
          <a:p>
            <a:pPr marL="342900" indent="-342900">
              <a:buFont typeface="Wingdings" panose="05000000000000000000" pitchFamily="2" charset="2"/>
              <a:buChar char="§"/>
            </a:pPr>
            <a:endPar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r>
              <a:rPr lang="en-US" sz="2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xtra meteorological detail can be added to any of these forecast points via a spot forecast.</a:t>
            </a:r>
          </a:p>
          <a:p>
            <a:pPr marL="342900" indent="-342900">
              <a:buFont typeface="Wingdings" panose="05000000000000000000" pitchFamily="2" charset="2"/>
              <a:buChar char="§"/>
            </a:pPr>
            <a:endParaRPr lang="en-US" sz="2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spot forecast is a </a:t>
            </a: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detailed site-specific </a:t>
            </a:r>
            <a:r>
              <a:rPr lang="en-US" sz="2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forecast </a:t>
            </a: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issued for wildfires, prescribed burns, HAZMAT incidents, search and rescue operations, etc. and are available upon request anytime.</a:t>
            </a:r>
          </a:p>
          <a:p>
            <a:pPr marL="342900" indent="-342900">
              <a:buFont typeface="Wingdings" panose="05000000000000000000" pitchFamily="2" charset="2"/>
              <a:buChar char="§"/>
            </a:pPr>
            <a:endPar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following presentation details the new online spot program and the process of requesting/receiving a spot forecast.</a:t>
            </a:r>
          </a:p>
          <a:p>
            <a:pPr marL="342900" indent="-342900">
              <a:buFont typeface="Wingdings" panose="05000000000000000000" pitchFamily="2" charset="2"/>
              <a:buChar char="§"/>
            </a:pPr>
            <a:endParaRPr lang="en-US" sz="2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US" sz="2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2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33" y="685800"/>
            <a:ext cx="4888741" cy="6174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181600" y="685801"/>
            <a:ext cx="3810000" cy="60960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50" dirty="0" smtClean="0">
                <a:solidFill>
                  <a:schemeClr val="tx1"/>
                </a:solidFill>
                <a:latin typeface="Arial" panose="020B0604020202020204" pitchFamily="34" charset="0"/>
                <a:cs typeface="Arial" panose="020B0604020202020204" pitchFamily="34" charset="0"/>
              </a:rPr>
              <a:t>www.weather.gov/spot</a:t>
            </a:r>
          </a:p>
          <a:p>
            <a:endParaRPr lang="en-US" dirty="0" smtClean="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Two Options On This Page</a:t>
            </a:r>
          </a:p>
          <a:p>
            <a:pPr marL="742950" lvl="1" indent="-285750">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Submit Spot Request</a:t>
            </a:r>
          </a:p>
          <a:p>
            <a:pPr marL="742950" lvl="1" indent="-285750">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Monitor Spot Forecasts</a:t>
            </a:r>
          </a:p>
          <a:p>
            <a:pPr marL="742950" lvl="1" indent="-285750">
              <a:buFont typeface="Wingdings" panose="05000000000000000000" pitchFamily="2" charset="2"/>
              <a:buChar char="§"/>
            </a:pPr>
            <a:endParaRPr lang="en-US" sz="2000" dirty="0" smtClean="0">
              <a:solidFill>
                <a:schemeClr val="tx1"/>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endParaRPr lang="en-US" sz="2000" dirty="0" smtClean="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Please contact NWS Jackson, KY or your local NWS office after you submit a spot request to ensure it has been have received.</a:t>
            </a:r>
          </a:p>
          <a:p>
            <a:pPr marL="285750" indent="-285750">
              <a:buFont typeface="Wingdings" panose="05000000000000000000" pitchFamily="2" charset="2"/>
              <a:buChar char="§"/>
            </a:pPr>
            <a:endParaRPr lang="en-US" sz="2000" dirty="0" smtClean="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sz="20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When </a:t>
            </a:r>
            <a:r>
              <a:rPr lang="en-US" sz="2000" dirty="0">
                <a:solidFill>
                  <a:schemeClr val="tx1"/>
                </a:solidFill>
                <a:latin typeface="Arial" panose="020B0604020202020204" pitchFamily="34" charset="0"/>
                <a:cs typeface="Arial" panose="020B0604020202020204" pitchFamily="34" charset="0"/>
              </a:rPr>
              <a:t>using the new online spot request page in real time, select the </a:t>
            </a:r>
            <a:r>
              <a:rPr lang="en-US" sz="2000" dirty="0" smtClean="0">
                <a:solidFill>
                  <a:schemeClr val="tx1"/>
                </a:solidFill>
                <a:latin typeface="Arial" panose="020B0604020202020204" pitchFamily="34" charset="0"/>
                <a:cs typeface="Arial" panose="020B0604020202020204" pitchFamily="34" charset="0"/>
              </a:rPr>
              <a:t>Submit </a:t>
            </a:r>
            <a:r>
              <a:rPr lang="en-US" sz="2000" dirty="0">
                <a:solidFill>
                  <a:schemeClr val="tx1"/>
                </a:solidFill>
                <a:latin typeface="Arial" panose="020B0604020202020204" pitchFamily="34" charset="0"/>
                <a:cs typeface="Arial" panose="020B0604020202020204" pitchFamily="34" charset="0"/>
              </a:rPr>
              <a:t>Spot </a:t>
            </a:r>
            <a:r>
              <a:rPr lang="en-US" sz="2000" dirty="0" smtClean="0">
                <a:solidFill>
                  <a:schemeClr val="tx1"/>
                </a:solidFill>
                <a:latin typeface="Arial" panose="020B0604020202020204" pitchFamily="34" charset="0"/>
                <a:cs typeface="Arial" panose="020B0604020202020204" pitchFamily="34" charset="0"/>
              </a:rPr>
              <a:t>Request </a:t>
            </a:r>
            <a:r>
              <a:rPr lang="en-US" sz="2000" dirty="0">
                <a:solidFill>
                  <a:schemeClr val="tx1"/>
                </a:solidFill>
                <a:latin typeface="Arial" panose="020B0604020202020204" pitchFamily="34" charset="0"/>
                <a:cs typeface="Arial" panose="020B0604020202020204" pitchFamily="34" charset="0"/>
              </a:rPr>
              <a:t>button to </a:t>
            </a:r>
            <a:r>
              <a:rPr lang="en-US" sz="2000" dirty="0" smtClean="0">
                <a:solidFill>
                  <a:schemeClr val="tx1"/>
                </a:solidFill>
                <a:latin typeface="Arial" panose="020B0604020202020204" pitchFamily="34" charset="0"/>
                <a:cs typeface="Arial" panose="020B0604020202020204" pitchFamily="34" charset="0"/>
              </a:rPr>
              <a:t>continue.</a:t>
            </a:r>
            <a:endParaRPr lang="en-US" sz="2000"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1936603" y="5372100"/>
            <a:ext cx="11430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75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38200"/>
            <a:ext cx="9143999"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52400" y="4495800"/>
            <a:ext cx="8839200" cy="22860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Arial" panose="020B0604020202020204" pitchFamily="34" charset="0"/>
                <a:cs typeface="Arial" panose="020B0604020202020204" pitchFamily="34" charset="0"/>
              </a:rPr>
              <a:t>Establish A Location One Of Two Ways (Option A)</a:t>
            </a:r>
          </a:p>
          <a:p>
            <a:endParaRPr lang="en-US"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E</a:t>
            </a:r>
            <a:r>
              <a:rPr lang="en-US" dirty="0" smtClean="0">
                <a:solidFill>
                  <a:schemeClr val="tx1"/>
                </a:solidFill>
                <a:latin typeface="Arial" panose="020B0604020202020204" pitchFamily="34" charset="0"/>
                <a:cs typeface="Arial" panose="020B0604020202020204" pitchFamily="34" charset="0"/>
              </a:rPr>
              <a:t>nter location in the blue “Enter Location” box using a street address, zip code, city, state, or a latitude &amp; longitude.</a:t>
            </a:r>
          </a:p>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Select the PLOT ADDRESS and your location will show up on the Google Map (next slide).</a:t>
            </a:r>
          </a:p>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You will be able to fine tune the point if its not the exact location you wish.</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815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6546386" cy="4896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546386" y="838200"/>
            <a:ext cx="2521414" cy="58674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smtClean="0">
                <a:solidFill>
                  <a:schemeClr val="tx1"/>
                </a:solidFill>
                <a:latin typeface="Arial" panose="020B0604020202020204" pitchFamily="34" charset="0"/>
                <a:cs typeface="Arial" panose="020B0604020202020204" pitchFamily="34" charset="0"/>
              </a:rPr>
              <a:t>Establish Location One Of Two Ways (Option B)</a:t>
            </a:r>
          </a:p>
          <a:p>
            <a:endParaRPr lang="en-US"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If you did not have a specific location as in option A, you can “left click” and drag the pointer to a specific location.</a:t>
            </a:r>
            <a:br>
              <a:rPr lang="en-US" dirty="0" smtClean="0">
                <a:solidFill>
                  <a:schemeClr val="tx1"/>
                </a:solidFill>
                <a:latin typeface="Arial" panose="020B0604020202020204" pitchFamily="34" charset="0"/>
                <a:cs typeface="Arial" panose="020B0604020202020204" pitchFamily="34" charset="0"/>
              </a:rPr>
            </a:br>
            <a:endParaRPr lang="en-US" dirty="0" smtClean="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F</a:t>
            </a:r>
            <a:r>
              <a:rPr lang="en-US" dirty="0" smtClean="0">
                <a:solidFill>
                  <a:schemeClr val="tx1"/>
                </a:solidFill>
                <a:latin typeface="Arial" panose="020B0604020202020204" pitchFamily="34" charset="0"/>
                <a:cs typeface="Arial" panose="020B0604020202020204" pitchFamily="34" charset="0"/>
              </a:rPr>
              <a:t>ine tune </a:t>
            </a:r>
            <a:r>
              <a:rPr lang="en-US" dirty="0" smtClean="0">
                <a:solidFill>
                  <a:schemeClr val="tx1"/>
                </a:solidFill>
                <a:latin typeface="Arial" panose="020B0604020202020204" pitchFamily="34" charset="0"/>
                <a:cs typeface="Arial" panose="020B0604020202020204" pitchFamily="34" charset="0"/>
              </a:rPr>
              <a:t>the </a:t>
            </a:r>
            <a:r>
              <a:rPr lang="en-US" dirty="0" smtClean="0">
                <a:solidFill>
                  <a:schemeClr val="tx1"/>
                </a:solidFill>
                <a:latin typeface="Arial" panose="020B0604020202020204" pitchFamily="34" charset="0"/>
                <a:cs typeface="Arial" panose="020B0604020202020204" pitchFamily="34" charset="0"/>
              </a:rPr>
              <a:t>point by zooming in/out on the map until you find the spot you are looking for. You can change the map to Satellite view for more detail.</a:t>
            </a:r>
            <a:br>
              <a:rPr lang="en-US" dirty="0" smtClean="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
            </a:r>
            <a:br>
              <a:rPr lang="en-US" dirty="0" smtClean="0">
                <a:solidFill>
                  <a:schemeClr val="tx1"/>
                </a:solidFill>
                <a:latin typeface="Arial" panose="020B0604020202020204" pitchFamily="34" charset="0"/>
                <a:cs typeface="Arial" panose="020B0604020202020204" pitchFamily="34" charset="0"/>
              </a:rPr>
            </a:br>
            <a:endParaRPr lang="en-US" dirty="0" smtClean="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2793" y="5638800"/>
            <a:ext cx="6400800" cy="10668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50" i="1" dirty="0" smtClean="0">
                <a:solidFill>
                  <a:srgbClr val="C00000"/>
                </a:solidFill>
                <a:latin typeface="Arial" panose="020B0604020202020204" pitchFamily="34" charset="0"/>
                <a:cs typeface="Arial" panose="020B0604020202020204" pitchFamily="34" charset="0"/>
              </a:rPr>
              <a:t>NOTE – when moving the pointer around on the map, information related to the latitude and longitude will automatically adjust in the blue boxes as well as providing you with the elevation.</a:t>
            </a:r>
          </a:p>
        </p:txBody>
      </p:sp>
    </p:spTree>
    <p:extLst>
      <p:ext uri="{BB962C8B-B14F-4D97-AF65-F5344CB8AC3E}">
        <p14:creationId xmlns:p14="http://schemas.microsoft.com/office/powerpoint/2010/main" val="421419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399" y="4876800"/>
            <a:ext cx="8839200" cy="17526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Arial" panose="020B0604020202020204" pitchFamily="34" charset="0"/>
                <a:cs typeface="Arial" panose="020B0604020202020204" pitchFamily="34" charset="0"/>
              </a:rPr>
              <a:t>Select The Incident Type</a:t>
            </a:r>
          </a:p>
          <a:p>
            <a:endParaRPr lang="en-US"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Now that you have your location set, </a:t>
            </a:r>
            <a:r>
              <a:rPr lang="en-US" dirty="0" smtClean="0">
                <a:solidFill>
                  <a:schemeClr val="tx1"/>
                </a:solidFill>
                <a:latin typeface="Arial" panose="020B0604020202020204" pitchFamily="34" charset="0"/>
                <a:cs typeface="Arial" panose="020B0604020202020204" pitchFamily="34" charset="0"/>
              </a:rPr>
              <a:t>select </a:t>
            </a:r>
            <a:r>
              <a:rPr lang="en-US" dirty="0" smtClean="0">
                <a:solidFill>
                  <a:schemeClr val="tx1"/>
                </a:solidFill>
                <a:latin typeface="Arial" panose="020B0604020202020204" pitchFamily="34" charset="0"/>
                <a:cs typeface="Arial" panose="020B0604020202020204" pitchFamily="34" charset="0"/>
              </a:rPr>
              <a:t>an incident type.</a:t>
            </a:r>
          </a:p>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Note there are more options to choose from than in the past.</a:t>
            </a:r>
          </a:p>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For this tutorial, we will select Prescribed Fire and click Generate A Spot Request.</a:t>
            </a:r>
          </a:p>
          <a:p>
            <a:pPr marL="285750" indent="-285750">
              <a:buFont typeface="Wingdings" panose="05000000000000000000" pitchFamily="2" charset="2"/>
              <a:buChar char="§"/>
            </a:pPr>
            <a:endParaRPr lang="en-US" dirty="0" smtClean="0">
              <a:solidFill>
                <a:schemeClr val="tx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3998" cy="394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877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5613450"/>
            <a:ext cx="8839200" cy="116835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Arial" panose="020B0604020202020204" pitchFamily="34" charset="0"/>
                <a:cs typeface="Arial" panose="020B0604020202020204" pitchFamily="34" charset="0"/>
              </a:rPr>
              <a:t>Spot Request Contact Information</a:t>
            </a:r>
          </a:p>
          <a:p>
            <a:endParaRPr lang="en-US" sz="10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Boxes shaded in red are required. This page is essentially the same as the previous online spot program.</a:t>
            </a:r>
            <a:r>
              <a:rPr lang="en-US" sz="800" dirty="0">
                <a:solidFill>
                  <a:schemeClr val="tx1"/>
                </a:solidFill>
                <a:latin typeface="Arial" panose="020B0604020202020204" pitchFamily="34" charset="0"/>
                <a:cs typeface="Arial" panose="020B0604020202020204" pitchFamily="34" charset="0"/>
              </a:rPr>
              <a:t/>
            </a:r>
            <a:br>
              <a:rPr lang="en-US" sz="800" dirty="0">
                <a:solidFill>
                  <a:schemeClr val="tx1"/>
                </a:solidFill>
                <a:latin typeface="Arial" panose="020B0604020202020204" pitchFamily="34" charset="0"/>
                <a:cs typeface="Arial" panose="020B0604020202020204" pitchFamily="34" charset="0"/>
              </a:rPr>
            </a:br>
            <a:endParaRPr lang="en-US" sz="800" dirty="0" smtClean="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762000"/>
            <a:ext cx="9067800" cy="485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576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4114800"/>
            <a:ext cx="8839200" cy="25908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Arial" panose="020B0604020202020204" pitchFamily="34" charset="0"/>
                <a:cs typeface="Arial" panose="020B0604020202020204" pitchFamily="34" charset="0"/>
              </a:rPr>
              <a:t>Location And Supplemental Information</a:t>
            </a:r>
          </a:p>
          <a:p>
            <a:endParaRPr lang="en-US" sz="10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Boxes shaded in red are required. Location and elevation will already be filled in based on the spot you chose on the map</a:t>
            </a:r>
            <a:r>
              <a:rPr lang="en-US" dirty="0" smtClean="0">
                <a:solidFill>
                  <a:schemeClr val="tx1"/>
                </a:solidFill>
                <a:latin typeface="Arial" panose="020B0604020202020204" pitchFamily="34" charset="0"/>
                <a:cs typeface="Arial" panose="020B0604020202020204" pitchFamily="34" charset="0"/>
              </a:rPr>
              <a:t>. Change if in error or if there is a range in elevations for the incident note but filling in the TOP and BOTTOM elevations.</a:t>
            </a:r>
            <a:endParaRPr lang="en-US" dirty="0" smtClean="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dirty="0" smtClean="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Although nothing is required in the Fire Weather Supplemental Information section any additional information </a:t>
            </a:r>
            <a:r>
              <a:rPr lang="en-US" dirty="0" smtClean="0">
                <a:solidFill>
                  <a:schemeClr val="tx1"/>
                </a:solidFill>
                <a:latin typeface="Arial" panose="020B0604020202020204" pitchFamily="34" charset="0"/>
                <a:cs typeface="Arial" panose="020B0604020202020204" pitchFamily="34" charset="0"/>
              </a:rPr>
              <a:t>provided in this section </a:t>
            </a:r>
            <a:r>
              <a:rPr lang="en-US" dirty="0" smtClean="0">
                <a:solidFill>
                  <a:schemeClr val="tx1"/>
                </a:solidFill>
                <a:latin typeface="Arial" panose="020B0604020202020204" pitchFamily="34" charset="0"/>
                <a:cs typeface="Arial" panose="020B0604020202020204" pitchFamily="34" charset="0"/>
              </a:rPr>
              <a:t>will aid in providing the best forecast possible. </a:t>
            </a:r>
            <a:r>
              <a:rPr lang="en-US" sz="800" dirty="0">
                <a:solidFill>
                  <a:schemeClr val="tx1"/>
                </a:solidFill>
                <a:latin typeface="Arial" panose="020B0604020202020204" pitchFamily="34" charset="0"/>
                <a:cs typeface="Arial" panose="020B0604020202020204" pitchFamily="34" charset="0"/>
              </a:rPr>
              <a:t/>
            </a:r>
            <a:br>
              <a:rPr lang="en-US" sz="800" dirty="0">
                <a:solidFill>
                  <a:schemeClr val="tx1"/>
                </a:solidFill>
                <a:latin typeface="Arial" panose="020B0604020202020204" pitchFamily="34" charset="0"/>
                <a:cs typeface="Arial" panose="020B0604020202020204" pitchFamily="34" charset="0"/>
              </a:rPr>
            </a:br>
            <a:endParaRPr lang="en-US" sz="800" dirty="0" smtClean="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7943"/>
            <a:ext cx="8991600" cy="1977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632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8974" y="4657725"/>
            <a:ext cx="8839200" cy="21336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Check </a:t>
            </a:r>
            <a:r>
              <a:rPr lang="en-US" dirty="0" smtClean="0">
                <a:solidFill>
                  <a:schemeClr val="tx1"/>
                </a:solidFill>
                <a:latin typeface="Arial" panose="020B0604020202020204" pitchFamily="34" charset="0"/>
                <a:cs typeface="Arial" panose="020B0604020202020204" pitchFamily="34" charset="0"/>
              </a:rPr>
              <a:t>Deliver </a:t>
            </a:r>
            <a:r>
              <a:rPr lang="en-US" dirty="0" smtClean="0">
                <a:solidFill>
                  <a:schemeClr val="tx1"/>
                </a:solidFill>
                <a:latin typeface="Arial" panose="020B0604020202020204" pitchFamily="34" charset="0"/>
                <a:cs typeface="Arial" panose="020B0604020202020204" pitchFamily="34" charset="0"/>
              </a:rPr>
              <a:t>Forecast &amp; Forecast Starting </a:t>
            </a:r>
            <a:r>
              <a:rPr lang="en-US" dirty="0" smtClean="0">
                <a:solidFill>
                  <a:schemeClr val="tx1"/>
                </a:solidFill>
                <a:latin typeface="Arial" panose="020B0604020202020204" pitchFamily="34" charset="0"/>
                <a:cs typeface="Arial" panose="020B0604020202020204" pitchFamily="34" charset="0"/>
              </a:rPr>
              <a:t>times and dates </a:t>
            </a:r>
            <a:r>
              <a:rPr lang="en-US" sz="1400" dirty="0" smtClean="0">
                <a:solidFill>
                  <a:schemeClr val="tx1"/>
                </a:solidFill>
                <a:latin typeface="Arial" panose="020B0604020202020204" pitchFamily="34" charset="0"/>
                <a:cs typeface="Arial" panose="020B0604020202020204" pitchFamily="34" charset="0"/>
              </a:rPr>
              <a:t>(use pulldowns to change times</a:t>
            </a:r>
            <a:r>
              <a:rPr lang="en-US" sz="1400" dirty="0" smtClean="0">
                <a:solidFill>
                  <a:schemeClr val="tx1"/>
                </a:solidFill>
                <a:latin typeface="Arial" panose="020B0604020202020204" pitchFamily="34" charset="0"/>
                <a:cs typeface="Arial" panose="020B0604020202020204" pitchFamily="34" charset="0"/>
              </a:rPr>
              <a:t>) (</a:t>
            </a:r>
            <a:r>
              <a:rPr lang="en-US" sz="1400" dirty="0" smtClean="0">
                <a:solidFill>
                  <a:schemeClr val="tx1"/>
                </a:solidFill>
                <a:latin typeface="Arial" panose="020B0604020202020204" pitchFamily="34" charset="0"/>
                <a:cs typeface="Arial" panose="020B0604020202020204" pitchFamily="34" charset="0"/>
              </a:rPr>
              <a:t>local time 00:00 = midnight, 12:00 = noon, 18:00 = 6pm</a:t>
            </a:r>
            <a:r>
              <a:rPr lang="en-US" sz="1400" dirty="0" smtClean="0">
                <a:solidFill>
                  <a:schemeClr val="tx1"/>
                </a:solidFill>
                <a:latin typeface="Arial" panose="020B0604020202020204" pitchFamily="34" charset="0"/>
                <a:cs typeface="Arial" panose="020B0604020202020204" pitchFamily="34" charset="0"/>
              </a:rPr>
              <a:t>). Check </a:t>
            </a:r>
            <a:r>
              <a:rPr lang="en-US" sz="1400" dirty="0" err="1" smtClean="0">
                <a:solidFill>
                  <a:schemeClr val="tx1"/>
                </a:solidFill>
                <a:latin typeface="Arial" panose="020B0604020202020204" pitchFamily="34" charset="0"/>
                <a:cs typeface="Arial" panose="020B0604020202020204" pitchFamily="34" charset="0"/>
              </a:rPr>
              <a:t>Timezone</a:t>
            </a:r>
            <a:r>
              <a:rPr lang="en-US" sz="1400" dirty="0" smtClean="0">
                <a:solidFill>
                  <a:schemeClr val="tx1"/>
                </a:solidFill>
                <a:latin typeface="Arial" panose="020B0604020202020204" pitchFamily="34" charset="0"/>
                <a:cs typeface="Arial" panose="020B0604020202020204" pitchFamily="34" charset="0"/>
              </a:rPr>
              <a:t>.</a:t>
            </a:r>
            <a:r>
              <a:rPr lang="en-US" sz="800" dirty="0" smtClean="0">
                <a:solidFill>
                  <a:schemeClr val="tx1"/>
                </a:solidFill>
                <a:latin typeface="Arial" panose="020B0604020202020204" pitchFamily="34" charset="0"/>
                <a:cs typeface="Arial" panose="020B0604020202020204" pitchFamily="34" charset="0"/>
              </a:rPr>
              <a:t/>
            </a:r>
            <a:br>
              <a:rPr lang="en-US" sz="800" dirty="0" smtClean="0">
                <a:solidFill>
                  <a:schemeClr val="tx1"/>
                </a:solidFill>
                <a:latin typeface="Arial" panose="020B0604020202020204" pitchFamily="34" charset="0"/>
                <a:cs typeface="Arial" panose="020B0604020202020204" pitchFamily="34" charset="0"/>
              </a:rPr>
            </a:br>
            <a:endParaRPr lang="en-US" sz="800" dirty="0" smtClean="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NOAA </a:t>
            </a:r>
            <a:r>
              <a:rPr lang="en-US" dirty="0" err="1" smtClean="0">
                <a:solidFill>
                  <a:schemeClr val="tx1"/>
                </a:solidFill>
                <a:latin typeface="Arial" panose="020B0604020202020204" pitchFamily="34" charset="0"/>
                <a:cs typeface="Arial" panose="020B0604020202020204" pitchFamily="34" charset="0"/>
              </a:rPr>
              <a:t>Hysplit</a:t>
            </a:r>
            <a:r>
              <a:rPr lang="en-US" dirty="0" smtClean="0">
                <a:solidFill>
                  <a:schemeClr val="tx1"/>
                </a:solidFill>
                <a:latin typeface="Arial" panose="020B0604020202020204" pitchFamily="34" charset="0"/>
                <a:cs typeface="Arial" panose="020B0604020202020204" pitchFamily="34" charset="0"/>
              </a:rPr>
              <a:t> Model </a:t>
            </a:r>
            <a:r>
              <a:rPr lang="en-US" sz="1400" dirty="0" smtClean="0">
                <a:solidFill>
                  <a:schemeClr val="tx1"/>
                </a:solidFill>
                <a:latin typeface="Arial" panose="020B0604020202020204" pitchFamily="34" charset="0"/>
                <a:cs typeface="Arial" panose="020B0604020202020204" pitchFamily="34" charset="0"/>
              </a:rPr>
              <a:t>(tracks where smoke, particulates, chemicals may go over time</a:t>
            </a:r>
            <a:r>
              <a:rPr lang="en-US" sz="1400" dirty="0" smtClean="0">
                <a:solidFill>
                  <a:schemeClr val="tx1"/>
                </a:solidFill>
                <a:latin typeface="Arial" panose="020B0604020202020204" pitchFamily="34" charset="0"/>
                <a:cs typeface="Arial" panose="020B0604020202020204" pitchFamily="34" charset="0"/>
              </a:rPr>
              <a:t>) click yes or no for a run to be emailed to you. This is defaulted to no.</a:t>
            </a:r>
            <a:r>
              <a:rPr lang="en-US" sz="800" dirty="0" smtClean="0">
                <a:solidFill>
                  <a:schemeClr val="tx1"/>
                </a:solidFill>
                <a:latin typeface="Arial" panose="020B0604020202020204" pitchFamily="34" charset="0"/>
                <a:cs typeface="Arial" panose="020B0604020202020204" pitchFamily="34" charset="0"/>
              </a:rPr>
              <a:t/>
            </a:r>
            <a:br>
              <a:rPr lang="en-US" sz="800" dirty="0" smtClean="0">
                <a:solidFill>
                  <a:schemeClr val="tx1"/>
                </a:solidFill>
                <a:latin typeface="Arial" panose="020B0604020202020204" pitchFamily="34" charset="0"/>
                <a:cs typeface="Arial" panose="020B0604020202020204" pitchFamily="34" charset="0"/>
              </a:rPr>
            </a:br>
            <a:endParaRPr lang="en-US" sz="800" dirty="0" smtClean="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Remarks box </a:t>
            </a:r>
            <a:r>
              <a:rPr lang="en-US" dirty="0" smtClean="0">
                <a:solidFill>
                  <a:schemeClr val="tx1"/>
                </a:solidFill>
                <a:latin typeface="Arial" panose="020B0604020202020204" pitchFamily="34" charset="0"/>
                <a:cs typeface="Arial" panose="020B0604020202020204" pitchFamily="34" charset="0"/>
              </a:rPr>
              <a:t>provide any other relevant </a:t>
            </a:r>
            <a:r>
              <a:rPr lang="en-US" dirty="0" smtClean="0">
                <a:solidFill>
                  <a:schemeClr val="tx1"/>
                </a:solidFill>
                <a:latin typeface="Arial" panose="020B0604020202020204" pitchFamily="34" charset="0"/>
                <a:cs typeface="Arial" panose="020B0604020202020204" pitchFamily="34" charset="0"/>
              </a:rPr>
              <a:t>information related to </a:t>
            </a:r>
            <a:r>
              <a:rPr lang="en-US" dirty="0" smtClean="0">
                <a:solidFill>
                  <a:schemeClr val="tx1"/>
                </a:solidFill>
                <a:latin typeface="Arial" panose="020B0604020202020204" pitchFamily="34" charset="0"/>
                <a:cs typeface="Arial" panose="020B0604020202020204" pitchFamily="34" charset="0"/>
              </a:rPr>
              <a:t>incident here.</a:t>
            </a:r>
            <a:r>
              <a:rPr lang="en-US" sz="800" dirty="0" smtClean="0">
                <a:solidFill>
                  <a:schemeClr val="tx1"/>
                </a:solidFill>
                <a:latin typeface="Arial" panose="020B0604020202020204" pitchFamily="34" charset="0"/>
                <a:cs typeface="Arial" panose="020B0604020202020204" pitchFamily="34" charset="0"/>
              </a:rPr>
              <a:t/>
            </a:r>
            <a:br>
              <a:rPr lang="en-US" sz="800" dirty="0" smtClean="0">
                <a:solidFill>
                  <a:schemeClr val="tx1"/>
                </a:solidFill>
                <a:latin typeface="Arial" panose="020B0604020202020204" pitchFamily="34" charset="0"/>
                <a:cs typeface="Arial" panose="020B0604020202020204" pitchFamily="34" charset="0"/>
              </a:rPr>
            </a:br>
            <a:endParaRPr lang="en-US" sz="800" dirty="0" smtClean="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Select elements you want </a:t>
            </a:r>
            <a:r>
              <a:rPr lang="en-US" dirty="0" smtClean="0">
                <a:solidFill>
                  <a:schemeClr val="tx1"/>
                </a:solidFill>
                <a:latin typeface="Arial" panose="020B0604020202020204" pitchFamily="34" charset="0"/>
                <a:cs typeface="Arial" panose="020B0604020202020204" pitchFamily="34" charset="0"/>
              </a:rPr>
              <a:t>included in the forecast. These can </a:t>
            </a:r>
            <a:r>
              <a:rPr lang="en-US" dirty="0" err="1" smtClean="0">
                <a:solidFill>
                  <a:schemeClr val="tx1"/>
                </a:solidFill>
                <a:latin typeface="Arial" panose="020B0604020202020204" pitchFamily="34" charset="0"/>
                <a:cs typeface="Arial" panose="020B0604020202020204" pitchFamily="34" charset="0"/>
              </a:rPr>
              <a:t>choosen</a:t>
            </a:r>
            <a:r>
              <a:rPr lang="en-US" dirty="0" smtClean="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by element, </a:t>
            </a:r>
            <a:r>
              <a:rPr lang="en-US" dirty="0" smtClean="0">
                <a:solidFill>
                  <a:schemeClr val="tx1"/>
                </a:solidFill>
                <a:latin typeface="Arial" panose="020B0604020202020204" pitchFamily="34" charset="0"/>
                <a:cs typeface="Arial" panose="020B0604020202020204" pitchFamily="34" charset="0"/>
              </a:rPr>
              <a:t>day, </a:t>
            </a:r>
            <a:r>
              <a:rPr lang="en-US" dirty="0" smtClean="0">
                <a:solidFill>
                  <a:schemeClr val="tx1"/>
                </a:solidFill>
                <a:latin typeface="Arial" panose="020B0604020202020204" pitchFamily="34" charset="0"/>
                <a:cs typeface="Arial" panose="020B0604020202020204" pitchFamily="34" charset="0"/>
              </a:rPr>
              <a:t>or all periods.</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495301"/>
            <a:ext cx="8458201" cy="4195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95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505F064C-B68F-470D-A503-E2D28A8B5E1A}">
  <ds:schemaRefs>
    <ds:schemaRef ds:uri="ESRI.ArcGIS.Mapping.OfficeIntegration.PowerPointInfo"/>
  </ds:schemaRefs>
</ds:datastoreItem>
</file>

<file path=customXml/itemProps2.xml><?xml version="1.0" encoding="utf-8"?>
<ds:datastoreItem xmlns:ds="http://schemas.openxmlformats.org/officeDocument/2006/customXml" ds:itemID="{6CE733CC-4F2A-46B2-9476-F47186F98348}">
  <ds:schemaRefs>
    <ds:schemaRef ds:uri="ESRI.ArcGIS.Mapping.OfficeIntegration.PowerPointInfo"/>
  </ds:schemaRefs>
</ds:datastoreItem>
</file>

<file path=customXml/itemProps3.xml><?xml version="1.0" encoding="utf-8"?>
<ds:datastoreItem xmlns:ds="http://schemas.openxmlformats.org/officeDocument/2006/customXml" ds:itemID="{8067F8FB-46D5-4545-954A-00E66F43EC12}">
  <ds:schemaRefs>
    <ds:schemaRef ds:uri="ESRI.ArcGIS.Mapping.OfficeIntegration.PowerPointInfo"/>
  </ds:schemaRefs>
</ds:datastoreItem>
</file>

<file path=customXml/itemProps4.xml><?xml version="1.0" encoding="utf-8"?>
<ds:datastoreItem xmlns:ds="http://schemas.openxmlformats.org/officeDocument/2006/customXml" ds:itemID="{A8B99167-118D-476E-9AB8-30FB14F32934}">
  <ds:schemaRefs>
    <ds:schemaRef ds:uri="ESRI.ArcGIS.Mapping.OfficeIntegration.PowerPointInfo"/>
  </ds:schemaRefs>
</ds:datastoreItem>
</file>

<file path=customXml/itemProps5.xml><?xml version="1.0" encoding="utf-8"?>
<ds:datastoreItem xmlns:ds="http://schemas.openxmlformats.org/officeDocument/2006/customXml" ds:itemID="{A49B63EF-F158-4908-8A9E-AFD0B9545403}">
  <ds:schemaRefs>
    <ds:schemaRef ds:uri="ESRI.ArcGIS.Mapping.OfficeIntegration.PowerPointInfo"/>
  </ds:schemaRefs>
</ds:datastoreItem>
</file>

<file path=customXml/itemProps6.xml><?xml version="1.0" encoding="utf-8"?>
<ds:datastoreItem xmlns:ds="http://schemas.openxmlformats.org/officeDocument/2006/customXml" ds:itemID="{CD111EB1-1196-4658-8794-BC7F1D6543C5}">
  <ds:schemaRefs>
    <ds:schemaRef ds:uri="ESRI.ArcGIS.Mapping.OfficeIntegration.PowerPointInfo"/>
  </ds:schemaRefs>
</ds:datastoreItem>
</file>

<file path=customXml/itemProps7.xml><?xml version="1.0" encoding="utf-8"?>
<ds:datastoreItem xmlns:ds="http://schemas.openxmlformats.org/officeDocument/2006/customXml" ds:itemID="{8AB1C3F2-951E-4FA3-9DA7-234603718753}">
  <ds:schemaRefs>
    <ds:schemaRef ds:uri="ESRI.ArcGIS.Mapping.OfficeIntegration.PowerPointInfo"/>
  </ds:schemaRefs>
</ds:datastoreItem>
</file>

<file path=customXml/itemProps8.xml><?xml version="1.0" encoding="utf-8"?>
<ds:datastoreItem xmlns:ds="http://schemas.openxmlformats.org/officeDocument/2006/customXml" ds:itemID="{42FE6496-FC93-4E7A-8C9C-75CEEE4ABB48}">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1151</TotalTime>
  <Words>1109</Words>
  <Application>Microsoft Office PowerPoint</Application>
  <PresentationFormat>On-screen Show (4:3)</PresentationFormat>
  <Paragraphs>95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New NWS Online Spot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Weather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Evenson</dc:creator>
  <cp:lastModifiedBy>Jonathan Pelton</cp:lastModifiedBy>
  <cp:revision>56</cp:revision>
  <dcterms:created xsi:type="dcterms:W3CDTF">2016-03-05T01:33:08Z</dcterms:created>
  <dcterms:modified xsi:type="dcterms:W3CDTF">2016-08-28T16:31:03Z</dcterms:modified>
</cp:coreProperties>
</file>